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8"/>
  </p:notesMasterIdLst>
  <p:handoutMasterIdLst>
    <p:handoutMasterId r:id="rId29"/>
  </p:handoutMasterIdLst>
  <p:sldIdLst>
    <p:sldId id="487" r:id="rId2"/>
    <p:sldId id="448" r:id="rId3"/>
    <p:sldId id="449" r:id="rId4"/>
    <p:sldId id="486" r:id="rId5"/>
    <p:sldId id="485" r:id="rId6"/>
    <p:sldId id="306" r:id="rId7"/>
    <p:sldId id="442" r:id="rId8"/>
    <p:sldId id="443" r:id="rId9"/>
    <p:sldId id="317" r:id="rId10"/>
    <p:sldId id="319" r:id="rId11"/>
    <p:sldId id="313" r:id="rId12"/>
    <p:sldId id="316" r:id="rId13"/>
    <p:sldId id="322" r:id="rId14"/>
    <p:sldId id="438" r:id="rId15"/>
    <p:sldId id="440" r:id="rId16"/>
    <p:sldId id="488" r:id="rId17"/>
    <p:sldId id="323" r:id="rId18"/>
    <p:sldId id="297" r:id="rId19"/>
    <p:sldId id="324" r:id="rId20"/>
    <p:sldId id="418" r:id="rId21"/>
    <p:sldId id="338" r:id="rId22"/>
    <p:sldId id="421" r:id="rId23"/>
    <p:sldId id="375" r:id="rId24"/>
    <p:sldId id="379" r:id="rId25"/>
    <p:sldId id="302" r:id="rId26"/>
    <p:sldId id="484" r:id="rId27"/>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itchFamily="18" charset="0"/>
        <a:ea typeface="+mn-ea"/>
        <a:cs typeface="+mn-cs"/>
      </a:defRPr>
    </a:lvl5pPr>
    <a:lvl6pPr marL="2286000" algn="l" defTabSz="914400" rtl="0" eaLnBrk="1" latinLnBrk="0" hangingPunct="1">
      <a:defRPr sz="2400" kern="1200">
        <a:solidFill>
          <a:schemeClr val="tx1"/>
        </a:solidFill>
        <a:latin typeface="Times" pitchFamily="18" charset="0"/>
        <a:ea typeface="+mn-ea"/>
        <a:cs typeface="+mn-cs"/>
      </a:defRPr>
    </a:lvl6pPr>
    <a:lvl7pPr marL="2743200" algn="l" defTabSz="914400" rtl="0" eaLnBrk="1" latinLnBrk="0" hangingPunct="1">
      <a:defRPr sz="2400" kern="1200">
        <a:solidFill>
          <a:schemeClr val="tx1"/>
        </a:solidFill>
        <a:latin typeface="Times" pitchFamily="18" charset="0"/>
        <a:ea typeface="+mn-ea"/>
        <a:cs typeface="+mn-cs"/>
      </a:defRPr>
    </a:lvl7pPr>
    <a:lvl8pPr marL="3200400" algn="l" defTabSz="914400" rtl="0" eaLnBrk="1" latinLnBrk="0" hangingPunct="1">
      <a:defRPr sz="2400" kern="1200">
        <a:solidFill>
          <a:schemeClr val="tx1"/>
        </a:solidFill>
        <a:latin typeface="Times" pitchFamily="18" charset="0"/>
        <a:ea typeface="+mn-ea"/>
        <a:cs typeface="+mn-cs"/>
      </a:defRPr>
    </a:lvl8pPr>
    <a:lvl9pPr marL="3657600" algn="l" defTabSz="914400" rtl="0" eaLnBrk="1" latinLnBrk="0" hangingPunct="1">
      <a:defRPr sz="2400" kern="1200">
        <a:solidFill>
          <a:schemeClr val="tx1"/>
        </a:solidFill>
        <a:latin typeface="Times" pitchFamily="18"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en Zielke" initials="KZ"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C1C1C"/>
    <a:srgbClr val="FFFF00"/>
    <a:srgbClr val="0099FF"/>
    <a:srgbClr val="3399FF"/>
    <a:srgbClr val="008000"/>
    <a:srgbClr val="006600"/>
    <a:srgbClr val="00FFFF"/>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162" autoAdjust="0"/>
    <p:restoredTop sz="89927" autoAdjust="0"/>
  </p:normalViewPr>
  <p:slideViewPr>
    <p:cSldViewPr>
      <p:cViewPr>
        <p:scale>
          <a:sx n="75" d="100"/>
          <a:sy n="75" d="100"/>
        </p:scale>
        <p:origin x="-2778" y="-84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260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ltLang="en-US"/>
          </a:p>
        </p:txBody>
      </p:sp>
      <p:sp>
        <p:nvSpPr>
          <p:cNvPr id="10243"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ltLang="en-US"/>
          </a:p>
        </p:txBody>
      </p:sp>
      <p:sp>
        <p:nvSpPr>
          <p:cNvPr id="10244"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ltLang="en-US"/>
          </a:p>
        </p:txBody>
      </p:sp>
      <p:sp>
        <p:nvSpPr>
          <p:cNvPr id="10245"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270B0C92-538D-4176-BB4A-56B62E5D05F6}" type="slidenum">
              <a:rPr lang="en-US" altLang="en-US"/>
              <a:pPr>
                <a:defRPr/>
              </a:pPr>
              <a:t>‹#›</a:t>
            </a:fld>
            <a:endParaRPr lang="en-US" altLang="en-US"/>
          </a:p>
        </p:txBody>
      </p:sp>
    </p:spTree>
    <p:extLst>
      <p:ext uri="{BB962C8B-B14F-4D97-AF65-F5344CB8AC3E}">
        <p14:creationId xmlns:p14="http://schemas.microsoft.com/office/powerpoint/2010/main" val="32613673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ltLang="en-US"/>
          </a:p>
        </p:txBody>
      </p:sp>
      <p:sp>
        <p:nvSpPr>
          <p:cNvPr id="1433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lt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434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1434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ltLang="en-US"/>
          </a:p>
        </p:txBody>
      </p:sp>
      <p:sp>
        <p:nvSpPr>
          <p:cNvPr id="1434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D85C5263-A2B4-43FA-BAB9-D525F99514A9}" type="slidenum">
              <a:rPr lang="en-US" altLang="en-US"/>
              <a:pPr>
                <a:defRPr/>
              </a:pPr>
              <a:t>‹#›</a:t>
            </a:fld>
            <a:endParaRPr lang="en-US" altLang="en-US"/>
          </a:p>
        </p:txBody>
      </p:sp>
    </p:spTree>
    <p:extLst>
      <p:ext uri="{BB962C8B-B14F-4D97-AF65-F5344CB8AC3E}">
        <p14:creationId xmlns:p14="http://schemas.microsoft.com/office/powerpoint/2010/main" val="21668657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www.for.gov.bc.ca/hva/logreports.htm"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51CACEBF-CC95-45AF-B0A7-20278A75CBBF}" type="slidenum">
              <a:rPr lang="en-US" altLang="en-US">
                <a:solidFill>
                  <a:prstClr val="black"/>
                </a:solidFill>
              </a:rPr>
              <a:pPr/>
              <a:t>1</a:t>
            </a:fld>
            <a:endParaRPr lang="en-US" altLang="en-US">
              <a:solidFill>
                <a:prstClr val="black"/>
              </a:solidFill>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endParaRPr lang="en-GB"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CD911C92-512C-4070-8885-3B3DFB55FFD5}" type="slidenum">
              <a:rPr lang="en-US" altLang="en-US"/>
              <a:pPr/>
              <a:t>2</a:t>
            </a:fld>
            <a:endParaRPr lang="en-US" altLang="en-US"/>
          </a:p>
        </p:txBody>
      </p:sp>
      <p:sp>
        <p:nvSpPr>
          <p:cNvPr id="16387" name="Rectangle 2"/>
          <p:cNvSpPr>
            <a:spLocks noGrp="1" noRot="1" noChangeAspect="1" noChangeArrowheads="1" noTextEdit="1"/>
          </p:cNvSpPr>
          <p:nvPr>
            <p:ph type="sldImg"/>
          </p:nvPr>
        </p:nvSpPr>
        <p:spPr>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ln>
        </p:spPr>
        <p:txBody>
          <a:bodyPr/>
          <a:lstStyle/>
          <a:p>
            <a:pPr marL="228600" indent="-228600"/>
            <a:endParaRPr lang="en-GB"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19BAACD6-2D49-4EFE-8939-1169C37261DD}" type="slidenum">
              <a:rPr lang="en-US" altLang="en-US" smtClean="0"/>
              <a:pPr/>
              <a:t>3</a:t>
            </a:fld>
            <a:endParaRPr lang="en-US" altLang="en-US" smtClean="0"/>
          </a:p>
        </p:txBody>
      </p:sp>
      <p:sp>
        <p:nvSpPr>
          <p:cNvPr id="60419" name="Rectangle 2"/>
          <p:cNvSpPr>
            <a:spLocks noGrp="1" noRot="1" noChangeAspect="1" noChangeArrowheads="1" noTextEdit="1"/>
          </p:cNvSpPr>
          <p:nvPr>
            <p:ph type="sldImg"/>
          </p:nvPr>
        </p:nvSpPr>
        <p:spPr>
          <a:solidFill>
            <a:srgbClr val="FFFFFF"/>
          </a:solidFill>
          <a:ln/>
        </p:spPr>
      </p:sp>
      <p:sp>
        <p:nvSpPr>
          <p:cNvPr id="48132" name="Rectangle 3"/>
          <p:cNvSpPr>
            <a:spLocks noGrp="1" noChangeArrowheads="1"/>
          </p:cNvSpPr>
          <p:nvPr>
            <p:ph type="body" idx="1"/>
          </p:nvPr>
        </p:nvSpPr>
        <p:spPr>
          <a:solidFill>
            <a:srgbClr val="FFFFFF"/>
          </a:solidFill>
          <a:ln>
            <a:solidFill>
              <a:srgbClr val="000000"/>
            </a:solidFill>
          </a:ln>
        </p:spPr>
        <p:txBody>
          <a:bodyPr/>
          <a:lstStyle/>
          <a:p>
            <a:pPr>
              <a:defRPr/>
            </a:pPr>
            <a:r>
              <a:rPr lang="en-CA" b="1" dirty="0" smtClean="0"/>
              <a:t>Factors relating to stocking specifications </a:t>
            </a:r>
          </a:p>
          <a:p>
            <a:pPr>
              <a:defRPr/>
            </a:pPr>
            <a:r>
              <a:rPr lang="en-CA" b="1" dirty="0" smtClean="0"/>
              <a:t>6</a:t>
            </a:r>
            <a:r>
              <a:rPr lang="en-CA" dirty="0" smtClean="0"/>
              <a:t> (1)  In this section: </a:t>
            </a:r>
          </a:p>
          <a:p>
            <a:pPr>
              <a:defRPr/>
            </a:pPr>
            <a:r>
              <a:rPr lang="en-CA" b="1" dirty="0" smtClean="0"/>
              <a:t>"even-aged stand" </a:t>
            </a:r>
            <a:r>
              <a:rPr lang="en-CA" dirty="0" smtClean="0"/>
              <a:t>means a stand of trees consisting of only one or two age classes; </a:t>
            </a:r>
          </a:p>
          <a:p>
            <a:pPr>
              <a:defRPr/>
            </a:pPr>
            <a:r>
              <a:rPr lang="en-CA" b="1" dirty="0" smtClean="0"/>
              <a:t>"uneven-aged stand" </a:t>
            </a:r>
            <a:r>
              <a:rPr lang="en-CA" dirty="0" smtClean="0"/>
              <a:t>means a stand of trees consisting of three or more age classes. </a:t>
            </a:r>
          </a:p>
          <a:p>
            <a:pPr>
              <a:defRPr/>
            </a:pPr>
            <a:r>
              <a:rPr lang="en-CA" dirty="0" smtClean="0"/>
              <a:t>(2)  The following factors apply to the development of stocking standards, generally:</a:t>
            </a:r>
          </a:p>
          <a:p>
            <a:pPr>
              <a:defRPr/>
            </a:pPr>
            <a:r>
              <a:rPr lang="en-CA" dirty="0" smtClean="0"/>
              <a:t>(a) the long term forest health risks that are relevant to species selection for the purposes of establishing a free growing stand under section 29 </a:t>
            </a:r>
            <a:r>
              <a:rPr lang="en-CA" i="1" dirty="0" smtClean="0"/>
              <a:t>[free growing stands]</a:t>
            </a:r>
            <a:r>
              <a:rPr lang="en-CA" dirty="0" smtClean="0"/>
              <a:t> of the Act; </a:t>
            </a:r>
          </a:p>
          <a:p>
            <a:pPr>
              <a:defRPr/>
            </a:pPr>
            <a:r>
              <a:rPr lang="en-CA" dirty="0" smtClean="0"/>
              <a:t>(b) the occurrence and extent of forest health factors.</a:t>
            </a:r>
          </a:p>
          <a:p>
            <a:pPr>
              <a:defRPr/>
            </a:pPr>
            <a:r>
              <a:rPr lang="en-CA" dirty="0" smtClean="0"/>
              <a:t>(3)  The following factors apply to the development of stocking standards under section 16 (2) </a:t>
            </a:r>
            <a:r>
              <a:rPr lang="en-CA" i="1" dirty="0" smtClean="0"/>
              <a:t>[stocking standards]</a:t>
            </a:r>
            <a:r>
              <a:rPr lang="en-CA" dirty="0" smtClean="0"/>
              <a:t>: </a:t>
            </a:r>
          </a:p>
          <a:p>
            <a:pPr>
              <a:defRPr/>
            </a:pPr>
            <a:r>
              <a:rPr lang="en-CA" dirty="0" smtClean="0"/>
              <a:t>(a) for an area that is managed as an even-aged stand,</a:t>
            </a:r>
          </a:p>
          <a:p>
            <a:pPr>
              <a:defRPr/>
            </a:pPr>
            <a:r>
              <a:rPr lang="en-CA" dirty="0" smtClean="0"/>
              <a:t>(</a:t>
            </a:r>
            <a:r>
              <a:rPr lang="en-CA" dirty="0" err="1" smtClean="0"/>
              <a:t>i</a:t>
            </a:r>
            <a:r>
              <a:rPr lang="en-CA" dirty="0" smtClean="0"/>
              <a:t>)  the types of commercially valuable and ecologically suitable species that should be established on the area, and </a:t>
            </a:r>
          </a:p>
          <a:p>
            <a:pPr>
              <a:defRPr/>
            </a:pPr>
            <a:r>
              <a:rPr lang="en-CA" dirty="0" smtClean="0"/>
              <a:t>(ii)  the numbers and the distribution of healthy trees of a species referred to in subparagraph (</a:t>
            </a:r>
            <a:r>
              <a:rPr lang="en-CA" dirty="0" err="1" smtClean="0"/>
              <a:t>i</a:t>
            </a:r>
            <a:r>
              <a:rPr lang="en-CA" dirty="0" smtClean="0"/>
              <a:t>) that are required to adequately stock a free growing stand established on the area; </a:t>
            </a:r>
          </a:p>
          <a:p>
            <a:pPr>
              <a:defRPr/>
            </a:pPr>
            <a:r>
              <a:rPr lang="en-CA" dirty="0" smtClean="0"/>
              <a:t>(b) for an area that is managed as an uneven-aged stand,</a:t>
            </a:r>
          </a:p>
          <a:p>
            <a:pPr>
              <a:defRPr/>
            </a:pPr>
            <a:r>
              <a:rPr lang="en-CA" dirty="0" smtClean="0"/>
              <a:t>(</a:t>
            </a:r>
            <a:r>
              <a:rPr lang="en-CA" dirty="0" err="1" smtClean="0"/>
              <a:t>i</a:t>
            </a:r>
            <a:r>
              <a:rPr lang="en-CA" dirty="0" smtClean="0"/>
              <a:t>)  the factors referred to in paragraph (a) that are applicable to those parts of the area that will be reforested, </a:t>
            </a:r>
          </a:p>
          <a:p>
            <a:pPr>
              <a:defRPr/>
            </a:pPr>
            <a:r>
              <a:rPr lang="en-CA" dirty="0" smtClean="0"/>
              <a:t>(ii)  the types of commercially valuable and ecologically suitable species that should be retained on the area, and </a:t>
            </a:r>
          </a:p>
          <a:p>
            <a:pPr>
              <a:defRPr/>
            </a:pPr>
            <a:r>
              <a:rPr lang="en-CA" dirty="0" smtClean="0"/>
              <a:t>(iii)  the characteristics, quantity and distribution of retained trees referred to in subparagraph (ii). </a:t>
            </a:r>
          </a:p>
          <a:p>
            <a:pPr>
              <a:defRPr/>
            </a:pPr>
            <a:r>
              <a:rPr lang="en-CA" dirty="0" smtClean="0"/>
              <a:t>(4)  The following factors apply to developing stocking standards under section 16 (4):</a:t>
            </a:r>
          </a:p>
          <a:p>
            <a:pPr>
              <a:defRPr/>
            </a:pPr>
            <a:r>
              <a:rPr lang="en-CA" dirty="0" smtClean="0"/>
              <a:t>(a) the types of commercially valuable and ecologically suitable species that should be retained on the area;</a:t>
            </a:r>
          </a:p>
          <a:p>
            <a:pPr>
              <a:defRPr/>
            </a:pPr>
            <a:r>
              <a:rPr lang="en-CA" dirty="0" smtClean="0"/>
              <a:t>(b) the characteristics, quantity and distribution of retained trees of a species referred to in paragraph (a), that are required to ensure the area will remain adequately stocked. </a:t>
            </a:r>
          </a:p>
          <a:p>
            <a:pPr marL="228600" indent="-228600">
              <a:defRPr/>
            </a:pPr>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54239C91-C8B0-4C53-89E6-4AA4581388E9}" type="slidenum">
              <a:rPr lang="en-US" altLang="en-US" smtClean="0">
                <a:solidFill>
                  <a:prstClr val="black"/>
                </a:solidFill>
              </a:rPr>
              <a:pPr/>
              <a:t>4</a:t>
            </a:fld>
            <a:endParaRPr lang="en-US" altLang="en-US" smtClean="0">
              <a:solidFill>
                <a:prstClr val="black"/>
              </a:solidFill>
            </a:endParaRPr>
          </a:p>
        </p:txBody>
      </p:sp>
      <p:sp>
        <p:nvSpPr>
          <p:cNvPr id="71683" name="Rectangle 2"/>
          <p:cNvSpPr>
            <a:spLocks noGrp="1" noRot="1" noChangeAspect="1" noChangeArrowheads="1" noTextEdit="1"/>
          </p:cNvSpPr>
          <p:nvPr>
            <p:ph type="sldImg"/>
          </p:nvPr>
        </p:nvSpPr>
        <p:spPr>
          <a:solidFill>
            <a:srgbClr val="FFFFFF"/>
          </a:solidFill>
          <a:ln/>
        </p:spPr>
      </p:sp>
      <p:sp>
        <p:nvSpPr>
          <p:cNvPr id="71684"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US" smtClean="0"/>
              <a:t>Minister’s targets – example: if 3 licencees are involved in a winter range and have split responsibilities between them – adjudicated by the Minister – he assigned the targets because licencees couldn’t agree.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424D7DFE-9A19-4BE5-B06B-6D8F35BE62D3}" type="slidenum">
              <a:rPr lang="en-US" altLang="en-US">
                <a:solidFill>
                  <a:prstClr val="black"/>
                </a:solidFill>
              </a:rPr>
              <a:pPr/>
              <a:t>5</a:t>
            </a:fld>
            <a:endParaRPr lang="en-US" altLang="en-US">
              <a:solidFill>
                <a:prstClr val="black"/>
              </a:solidFill>
            </a:endParaRPr>
          </a:p>
        </p:txBody>
      </p:sp>
      <p:sp>
        <p:nvSpPr>
          <p:cNvPr id="19459" name="Rectangle 2"/>
          <p:cNvSpPr>
            <a:spLocks noGrp="1" noRot="1" noChangeAspect="1" noChangeArrowheads="1" noTextEdit="1"/>
          </p:cNvSpPr>
          <p:nvPr>
            <p:ph type="sldImg"/>
          </p:nvPr>
        </p:nvSpPr>
        <p:spPr>
          <a:solidFill>
            <a:srgbClr val="FFFFFF"/>
          </a:solidFill>
          <a:ln/>
        </p:spPr>
      </p:sp>
      <p:sp>
        <p:nvSpPr>
          <p:cNvPr id="19460" name="Rectangle 3"/>
          <p:cNvSpPr>
            <a:spLocks noGrp="1" noChangeArrowheads="1"/>
          </p:cNvSpPr>
          <p:nvPr>
            <p:ph type="body" idx="1"/>
          </p:nvPr>
        </p:nvSpPr>
        <p:spPr>
          <a:solidFill>
            <a:srgbClr val="FFFFFF"/>
          </a:solidFill>
          <a:ln>
            <a:solidFill>
              <a:srgbClr val="000000"/>
            </a:solidFill>
          </a:ln>
        </p:spPr>
        <p:txBody>
          <a:bodyPr/>
          <a:lstStyle/>
          <a:p>
            <a:pPr marL="228600" indent="-228600"/>
            <a:endParaRPr lang="en-GB"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E643289A-0483-4E7D-8BE0-CA1B53F4E46D}" type="slidenum">
              <a:rPr lang="en-US" altLang="en-US"/>
              <a:pPr/>
              <a:t>6</a:t>
            </a:fld>
            <a:endParaRPr lang="en-US" altLang="en-US"/>
          </a:p>
        </p:txBody>
      </p:sp>
      <p:sp>
        <p:nvSpPr>
          <p:cNvPr id="18435" name="Rectangle 2"/>
          <p:cNvSpPr>
            <a:spLocks noGrp="1" noRot="1" noChangeAspect="1" noChangeArrowheads="1" noTextEdit="1"/>
          </p:cNvSpPr>
          <p:nvPr>
            <p:ph type="sldImg"/>
          </p:nvPr>
        </p:nvSpPr>
        <p:spPr>
          <a:solidFill>
            <a:srgbClr val="FFFFFF"/>
          </a:solidFill>
          <a:ln/>
        </p:spPr>
      </p:sp>
      <p:sp>
        <p:nvSpPr>
          <p:cNvPr id="18436" name="Rectangle 3"/>
          <p:cNvSpPr>
            <a:spLocks noGrp="1" noChangeArrowheads="1"/>
          </p:cNvSpPr>
          <p:nvPr>
            <p:ph type="body" idx="1"/>
          </p:nvPr>
        </p:nvSpPr>
        <p:spPr>
          <a:solidFill>
            <a:srgbClr val="FFFFFF"/>
          </a:solidFill>
          <a:ln>
            <a:solidFill>
              <a:srgbClr val="000000"/>
            </a:solidFill>
          </a:ln>
        </p:spPr>
        <p:txBody>
          <a:bodyPr/>
          <a:lstStyle/>
          <a:p>
            <a:pPr marL="228600" indent="-228600"/>
            <a:endParaRPr lang="en-GB"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E643289A-0483-4E7D-8BE0-CA1B53F4E46D}" type="slidenum">
              <a:rPr lang="en-US" altLang="en-US"/>
              <a:pPr/>
              <a:t>7</a:t>
            </a:fld>
            <a:endParaRPr lang="en-US" altLang="en-US"/>
          </a:p>
        </p:txBody>
      </p:sp>
      <p:sp>
        <p:nvSpPr>
          <p:cNvPr id="18435" name="Rectangle 2"/>
          <p:cNvSpPr>
            <a:spLocks noGrp="1" noRot="1" noChangeAspect="1" noChangeArrowheads="1" noTextEdit="1"/>
          </p:cNvSpPr>
          <p:nvPr>
            <p:ph type="sldImg"/>
          </p:nvPr>
        </p:nvSpPr>
        <p:spPr>
          <a:solidFill>
            <a:srgbClr val="FFFFFF"/>
          </a:solidFill>
          <a:ln/>
        </p:spPr>
      </p:sp>
      <p:sp>
        <p:nvSpPr>
          <p:cNvPr id="18436" name="Rectangle 3"/>
          <p:cNvSpPr>
            <a:spLocks noGrp="1" noChangeArrowheads="1"/>
          </p:cNvSpPr>
          <p:nvPr>
            <p:ph type="body" idx="1"/>
          </p:nvPr>
        </p:nvSpPr>
        <p:spPr>
          <a:solidFill>
            <a:srgbClr val="FFFFFF"/>
          </a:solidFill>
          <a:ln>
            <a:solidFill>
              <a:srgbClr val="000000"/>
            </a:solidFill>
          </a:ln>
        </p:spPr>
        <p:txBody>
          <a:bodyPr/>
          <a:lstStyle/>
          <a:p>
            <a:pPr marL="228600" indent="-228600"/>
            <a:endParaRPr lang="en-GB"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E643289A-0483-4E7D-8BE0-CA1B53F4E46D}" type="slidenum">
              <a:rPr lang="en-US" altLang="en-US"/>
              <a:pPr/>
              <a:t>8</a:t>
            </a:fld>
            <a:endParaRPr lang="en-US" altLang="en-US"/>
          </a:p>
        </p:txBody>
      </p:sp>
      <p:sp>
        <p:nvSpPr>
          <p:cNvPr id="18435" name="Rectangle 2"/>
          <p:cNvSpPr>
            <a:spLocks noGrp="1" noRot="1" noChangeAspect="1" noChangeArrowheads="1" noTextEdit="1"/>
          </p:cNvSpPr>
          <p:nvPr>
            <p:ph type="sldImg"/>
          </p:nvPr>
        </p:nvSpPr>
        <p:spPr>
          <a:solidFill>
            <a:srgbClr val="FFFFFF"/>
          </a:solidFill>
          <a:ln/>
        </p:spPr>
      </p:sp>
      <p:sp>
        <p:nvSpPr>
          <p:cNvPr id="18436" name="Rectangle 3"/>
          <p:cNvSpPr>
            <a:spLocks noGrp="1" noChangeArrowheads="1"/>
          </p:cNvSpPr>
          <p:nvPr>
            <p:ph type="body" idx="1"/>
          </p:nvPr>
        </p:nvSpPr>
        <p:spPr>
          <a:solidFill>
            <a:srgbClr val="FFFFFF"/>
          </a:solidFill>
          <a:ln>
            <a:solidFill>
              <a:srgbClr val="000000"/>
            </a:solidFill>
          </a:ln>
        </p:spPr>
        <p:txBody>
          <a:bodyPr/>
          <a:lstStyle/>
          <a:p>
            <a:pPr marL="228600" indent="-228600"/>
            <a:endParaRPr lang="en-GB"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E643289A-0483-4E7D-8BE0-CA1B53F4E46D}" type="slidenum">
              <a:rPr lang="en-US" altLang="en-US"/>
              <a:pPr/>
              <a:t>9</a:t>
            </a:fld>
            <a:endParaRPr lang="en-US" altLang="en-US"/>
          </a:p>
        </p:txBody>
      </p:sp>
      <p:sp>
        <p:nvSpPr>
          <p:cNvPr id="18435" name="Rectangle 2"/>
          <p:cNvSpPr>
            <a:spLocks noGrp="1" noRot="1" noChangeAspect="1" noChangeArrowheads="1" noTextEdit="1"/>
          </p:cNvSpPr>
          <p:nvPr>
            <p:ph type="sldImg"/>
          </p:nvPr>
        </p:nvSpPr>
        <p:spPr>
          <a:solidFill>
            <a:srgbClr val="FFFFFF"/>
          </a:solidFill>
          <a:ln/>
        </p:spPr>
      </p:sp>
      <p:sp>
        <p:nvSpPr>
          <p:cNvPr id="18436" name="Rectangle 3"/>
          <p:cNvSpPr>
            <a:spLocks noGrp="1" noChangeArrowheads="1"/>
          </p:cNvSpPr>
          <p:nvPr>
            <p:ph type="body" idx="1"/>
          </p:nvPr>
        </p:nvSpPr>
        <p:spPr>
          <a:solidFill>
            <a:srgbClr val="FFFFFF"/>
          </a:solidFill>
          <a:ln>
            <a:solidFill>
              <a:srgbClr val="000000"/>
            </a:solidFill>
          </a:ln>
        </p:spPr>
        <p:txBody>
          <a:bodyPr/>
          <a:lstStyle/>
          <a:p>
            <a:pPr marL="228600" indent="-228600"/>
            <a:endParaRPr lang="en-GB"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E643289A-0483-4E7D-8BE0-CA1B53F4E46D}" type="slidenum">
              <a:rPr lang="en-US" altLang="en-US"/>
              <a:pPr/>
              <a:t>10</a:t>
            </a:fld>
            <a:endParaRPr lang="en-US" altLang="en-US"/>
          </a:p>
        </p:txBody>
      </p:sp>
      <p:sp>
        <p:nvSpPr>
          <p:cNvPr id="18435" name="Rectangle 2"/>
          <p:cNvSpPr>
            <a:spLocks noGrp="1" noRot="1" noChangeAspect="1" noChangeArrowheads="1" noTextEdit="1"/>
          </p:cNvSpPr>
          <p:nvPr>
            <p:ph type="sldImg"/>
          </p:nvPr>
        </p:nvSpPr>
        <p:spPr>
          <a:solidFill>
            <a:srgbClr val="FFFFFF"/>
          </a:solidFill>
          <a:ln/>
        </p:spPr>
      </p:sp>
      <p:sp>
        <p:nvSpPr>
          <p:cNvPr id="18436" name="Rectangle 3"/>
          <p:cNvSpPr>
            <a:spLocks noGrp="1" noChangeArrowheads="1"/>
          </p:cNvSpPr>
          <p:nvPr>
            <p:ph type="body" idx="1"/>
          </p:nvPr>
        </p:nvSpPr>
        <p:spPr>
          <a:solidFill>
            <a:srgbClr val="FFFFFF"/>
          </a:solidFill>
          <a:ln>
            <a:solidFill>
              <a:srgbClr val="000000"/>
            </a:solidFill>
          </a:ln>
        </p:spPr>
        <p:txBody>
          <a:bodyPr/>
          <a:lstStyle/>
          <a:p>
            <a:pPr marL="228600" indent="-228600"/>
            <a:endParaRPr lang="en-GB"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E643289A-0483-4E7D-8BE0-CA1B53F4E46D}" type="slidenum">
              <a:rPr lang="en-US" altLang="en-US"/>
              <a:pPr/>
              <a:t>11</a:t>
            </a:fld>
            <a:endParaRPr lang="en-US" altLang="en-US"/>
          </a:p>
        </p:txBody>
      </p:sp>
      <p:sp>
        <p:nvSpPr>
          <p:cNvPr id="18435" name="Rectangle 2"/>
          <p:cNvSpPr>
            <a:spLocks noGrp="1" noRot="1" noChangeAspect="1" noChangeArrowheads="1" noTextEdit="1"/>
          </p:cNvSpPr>
          <p:nvPr>
            <p:ph type="sldImg"/>
          </p:nvPr>
        </p:nvSpPr>
        <p:spPr>
          <a:solidFill>
            <a:srgbClr val="FFFFFF"/>
          </a:solidFill>
          <a:ln/>
        </p:spPr>
      </p:sp>
      <p:sp>
        <p:nvSpPr>
          <p:cNvPr id="18436" name="Rectangle 3"/>
          <p:cNvSpPr>
            <a:spLocks noGrp="1" noChangeArrowheads="1"/>
          </p:cNvSpPr>
          <p:nvPr>
            <p:ph type="body" idx="1"/>
          </p:nvPr>
        </p:nvSpPr>
        <p:spPr>
          <a:solidFill>
            <a:srgbClr val="FFFFFF"/>
          </a:solidFill>
          <a:ln>
            <a:solidFill>
              <a:srgbClr val="000000"/>
            </a:solidFill>
          </a:ln>
        </p:spPr>
        <p:txBody>
          <a:bodyPr/>
          <a:lstStyle/>
          <a:p>
            <a:pPr marL="228600" indent="-228600"/>
            <a:endParaRPr lang="en-GB"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E643289A-0483-4E7D-8BE0-CA1B53F4E46D}" type="slidenum">
              <a:rPr lang="en-US" altLang="en-US"/>
              <a:pPr/>
              <a:t>12</a:t>
            </a:fld>
            <a:endParaRPr lang="en-US" altLang="en-US"/>
          </a:p>
        </p:txBody>
      </p:sp>
      <p:sp>
        <p:nvSpPr>
          <p:cNvPr id="18435" name="Rectangle 2"/>
          <p:cNvSpPr>
            <a:spLocks noGrp="1" noRot="1" noChangeAspect="1" noChangeArrowheads="1" noTextEdit="1"/>
          </p:cNvSpPr>
          <p:nvPr>
            <p:ph type="sldImg"/>
          </p:nvPr>
        </p:nvSpPr>
        <p:spPr>
          <a:solidFill>
            <a:srgbClr val="FFFFFF"/>
          </a:solidFill>
          <a:ln/>
        </p:spPr>
      </p:sp>
      <p:sp>
        <p:nvSpPr>
          <p:cNvPr id="1843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GB" dirty="0" smtClean="0"/>
              <a:t>http://www.for.gov.bc.ca/hfp/silviculture/Silviculture_Surveys.html has a ton of links too.</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E643289A-0483-4E7D-8BE0-CA1B53F4E46D}" type="slidenum">
              <a:rPr lang="en-US" altLang="en-US"/>
              <a:pPr/>
              <a:t>13</a:t>
            </a:fld>
            <a:endParaRPr lang="en-US" altLang="en-US"/>
          </a:p>
        </p:txBody>
      </p:sp>
      <p:sp>
        <p:nvSpPr>
          <p:cNvPr id="18435" name="Rectangle 2"/>
          <p:cNvSpPr>
            <a:spLocks noGrp="1" noRot="1" noChangeAspect="1" noChangeArrowheads="1" noTextEdit="1"/>
          </p:cNvSpPr>
          <p:nvPr>
            <p:ph type="sldImg"/>
          </p:nvPr>
        </p:nvSpPr>
        <p:spPr>
          <a:solidFill>
            <a:srgbClr val="FFFFFF"/>
          </a:solidFill>
          <a:ln/>
        </p:spPr>
      </p:sp>
      <p:sp>
        <p:nvSpPr>
          <p:cNvPr id="1843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GB" dirty="0" smtClean="0"/>
              <a:t>http://www.for.gov.bc.ca/hfp/silviculture/Silviculture_Surveys.html has a ton of links too.</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E643289A-0483-4E7D-8BE0-CA1B53F4E46D}" type="slidenum">
              <a:rPr lang="en-US" altLang="en-US"/>
              <a:pPr/>
              <a:t>14</a:t>
            </a:fld>
            <a:endParaRPr lang="en-US" altLang="en-US"/>
          </a:p>
        </p:txBody>
      </p:sp>
      <p:sp>
        <p:nvSpPr>
          <p:cNvPr id="18435" name="Rectangle 2"/>
          <p:cNvSpPr>
            <a:spLocks noGrp="1" noRot="1" noChangeAspect="1" noChangeArrowheads="1" noTextEdit="1"/>
          </p:cNvSpPr>
          <p:nvPr>
            <p:ph type="sldImg"/>
          </p:nvPr>
        </p:nvSpPr>
        <p:spPr>
          <a:solidFill>
            <a:srgbClr val="FFFFFF"/>
          </a:solidFill>
          <a:ln/>
        </p:spPr>
      </p:sp>
      <p:sp>
        <p:nvSpPr>
          <p:cNvPr id="1843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CA" sz="1200" b="0" i="0" u="none" strike="noStrike" kern="1200" dirty="0" smtClean="0">
                <a:solidFill>
                  <a:schemeClr val="tx1"/>
                </a:solidFill>
                <a:latin typeface="Times" pitchFamily="18" charset="0"/>
                <a:ea typeface="+mn-ea"/>
                <a:cs typeface="+mn-cs"/>
              </a:rPr>
              <a:t>Source MFML weblink</a:t>
            </a:r>
            <a:r>
              <a:rPr lang="en-CA" dirty="0" smtClean="0"/>
              <a:t> </a:t>
            </a:r>
            <a:r>
              <a:rPr lang="en-CA" sz="1200" b="0" i="0" u="sng" strike="noStrike" kern="1200" dirty="0" smtClean="0">
                <a:solidFill>
                  <a:schemeClr val="tx1"/>
                </a:solidFill>
                <a:latin typeface="Times" pitchFamily="18" charset="0"/>
                <a:ea typeface="+mn-ea"/>
                <a:cs typeface="+mn-cs"/>
                <a:hlinkClick r:id="rId3"/>
              </a:rPr>
              <a:t>http://www.for.gov.bc.ca/hva/logreports.htm </a:t>
            </a:r>
            <a:endParaRPr lang="en-GB"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E643289A-0483-4E7D-8BE0-CA1B53F4E46D}" type="slidenum">
              <a:rPr lang="en-US" altLang="en-US"/>
              <a:pPr/>
              <a:t>15</a:t>
            </a:fld>
            <a:endParaRPr lang="en-US" altLang="en-US"/>
          </a:p>
        </p:txBody>
      </p:sp>
      <p:sp>
        <p:nvSpPr>
          <p:cNvPr id="18435" name="Rectangle 2"/>
          <p:cNvSpPr>
            <a:spLocks noGrp="1" noRot="1" noChangeAspect="1" noChangeArrowheads="1" noTextEdit="1"/>
          </p:cNvSpPr>
          <p:nvPr>
            <p:ph type="sldImg"/>
          </p:nvPr>
        </p:nvSpPr>
        <p:spPr>
          <a:solidFill>
            <a:srgbClr val="FFFFFF"/>
          </a:solidFill>
          <a:ln/>
        </p:spPr>
      </p:sp>
      <p:sp>
        <p:nvSpPr>
          <p:cNvPr id="1843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CA" sz="1200" b="0" i="0" u="none" strike="noStrike" kern="1200" dirty="0" smtClean="0">
                <a:solidFill>
                  <a:schemeClr val="tx1"/>
                </a:solidFill>
                <a:latin typeface="Times" pitchFamily="18" charset="0"/>
                <a:ea typeface="+mn-ea"/>
                <a:cs typeface="+mn-cs"/>
              </a:rPr>
              <a:t>Source MFML weblink</a:t>
            </a:r>
            <a:r>
              <a:rPr lang="en-CA" dirty="0" smtClean="0"/>
              <a:t> </a:t>
            </a:r>
            <a:r>
              <a:rPr lang="en-CA" sz="1200" b="0" i="0" u="sng" strike="noStrike" kern="1200" dirty="0" smtClean="0">
                <a:solidFill>
                  <a:schemeClr val="tx1"/>
                </a:solidFill>
                <a:latin typeface="Times" pitchFamily="18" charset="0"/>
                <a:ea typeface="+mn-ea"/>
                <a:cs typeface="+mn-cs"/>
              </a:rPr>
              <a:t>TIPSY</a:t>
            </a:r>
            <a:r>
              <a:rPr lang="en-CA" sz="1200" b="0" i="0" u="sng" strike="noStrike" kern="1200" baseline="0" dirty="0" smtClean="0">
                <a:solidFill>
                  <a:schemeClr val="tx1"/>
                </a:solidFill>
                <a:latin typeface="Times" pitchFamily="18" charset="0"/>
                <a:ea typeface="+mn-ea"/>
                <a:cs typeface="+mn-cs"/>
              </a:rPr>
              <a:t> version 4.1d</a:t>
            </a:r>
            <a:endParaRPr lang="en-GB"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E643289A-0483-4E7D-8BE0-CA1B53F4E46D}" type="slidenum">
              <a:rPr lang="en-US" altLang="en-US"/>
              <a:pPr/>
              <a:t>17</a:t>
            </a:fld>
            <a:endParaRPr lang="en-US" altLang="en-US"/>
          </a:p>
        </p:txBody>
      </p:sp>
      <p:sp>
        <p:nvSpPr>
          <p:cNvPr id="18435" name="Rectangle 2"/>
          <p:cNvSpPr>
            <a:spLocks noGrp="1" noRot="1" noChangeAspect="1" noChangeArrowheads="1" noTextEdit="1"/>
          </p:cNvSpPr>
          <p:nvPr>
            <p:ph type="sldImg"/>
          </p:nvPr>
        </p:nvSpPr>
        <p:spPr>
          <a:solidFill>
            <a:srgbClr val="FFFFFF"/>
          </a:solidFill>
          <a:ln/>
        </p:spPr>
      </p:sp>
      <p:sp>
        <p:nvSpPr>
          <p:cNvPr id="18436" name="Rectangle 3"/>
          <p:cNvSpPr>
            <a:spLocks noGrp="1" noChangeArrowheads="1"/>
          </p:cNvSpPr>
          <p:nvPr>
            <p:ph type="body" idx="1"/>
          </p:nvPr>
        </p:nvSpPr>
        <p:spPr>
          <a:solidFill>
            <a:srgbClr val="FFFFFF"/>
          </a:solidFill>
          <a:ln>
            <a:solidFill>
              <a:srgbClr val="000000"/>
            </a:solidFill>
          </a:ln>
        </p:spPr>
        <p:txBody>
          <a:bodyPr/>
          <a:lstStyle/>
          <a:p>
            <a:pPr marL="228600" indent="-228600"/>
            <a:r>
              <a:rPr lang="en-GB" dirty="0" smtClean="0"/>
              <a:t>http://www.for.gov.bc.ca/hfp/silviculture/Silviculture_Surveys.html has a ton of links too.</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424D7DFE-9A19-4BE5-B06B-6D8F35BE62D3}" type="slidenum">
              <a:rPr lang="en-US" altLang="en-US"/>
              <a:pPr/>
              <a:t>18</a:t>
            </a:fld>
            <a:endParaRPr lang="en-US" altLang="en-US"/>
          </a:p>
        </p:txBody>
      </p:sp>
      <p:sp>
        <p:nvSpPr>
          <p:cNvPr id="19459" name="Rectangle 2"/>
          <p:cNvSpPr>
            <a:spLocks noGrp="1" noRot="1" noChangeAspect="1" noChangeArrowheads="1" noTextEdit="1"/>
          </p:cNvSpPr>
          <p:nvPr>
            <p:ph type="sldImg"/>
          </p:nvPr>
        </p:nvSpPr>
        <p:spPr>
          <a:solidFill>
            <a:srgbClr val="FFFFFF"/>
          </a:solidFill>
          <a:ln/>
        </p:spPr>
      </p:sp>
      <p:sp>
        <p:nvSpPr>
          <p:cNvPr id="19460" name="Rectangle 3"/>
          <p:cNvSpPr>
            <a:spLocks noGrp="1" noChangeArrowheads="1"/>
          </p:cNvSpPr>
          <p:nvPr>
            <p:ph type="body" idx="1"/>
          </p:nvPr>
        </p:nvSpPr>
        <p:spPr>
          <a:solidFill>
            <a:srgbClr val="FFFFFF"/>
          </a:solidFill>
          <a:ln>
            <a:solidFill>
              <a:srgbClr val="000000"/>
            </a:solidFill>
          </a:ln>
        </p:spPr>
        <p:txBody>
          <a:bodyPr/>
          <a:lstStyle/>
          <a:p>
            <a:pPr marL="228600" indent="-228600"/>
            <a:endParaRPr lang="en-GB"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424D7DFE-9A19-4BE5-B06B-6D8F35BE62D3}" type="slidenum">
              <a:rPr lang="en-US" altLang="en-US"/>
              <a:pPr/>
              <a:t>19</a:t>
            </a:fld>
            <a:endParaRPr lang="en-US" altLang="en-US"/>
          </a:p>
        </p:txBody>
      </p:sp>
      <p:sp>
        <p:nvSpPr>
          <p:cNvPr id="19459" name="Rectangle 2"/>
          <p:cNvSpPr>
            <a:spLocks noGrp="1" noRot="1" noChangeAspect="1" noChangeArrowheads="1" noTextEdit="1"/>
          </p:cNvSpPr>
          <p:nvPr>
            <p:ph type="sldImg"/>
          </p:nvPr>
        </p:nvSpPr>
        <p:spPr>
          <a:solidFill>
            <a:srgbClr val="FFFFFF"/>
          </a:solidFill>
          <a:ln/>
        </p:spPr>
      </p:sp>
      <p:sp>
        <p:nvSpPr>
          <p:cNvPr id="19460" name="Rectangle 3"/>
          <p:cNvSpPr>
            <a:spLocks noGrp="1" noChangeArrowheads="1"/>
          </p:cNvSpPr>
          <p:nvPr>
            <p:ph type="body" idx="1"/>
          </p:nvPr>
        </p:nvSpPr>
        <p:spPr>
          <a:solidFill>
            <a:srgbClr val="FFFFFF"/>
          </a:solidFill>
          <a:ln>
            <a:solidFill>
              <a:srgbClr val="000000"/>
            </a:solidFill>
          </a:ln>
        </p:spPr>
        <p:txBody>
          <a:bodyPr/>
          <a:lstStyle/>
          <a:p>
            <a:pPr marL="228600" indent="-228600"/>
            <a:endParaRPr lang="en-GB"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2000" dirty="0" smtClean="0"/>
              <a:t>Top line: regular, then random then 3 different clumpy distributions</a:t>
            </a:r>
            <a:endParaRPr lang="en-CA" sz="2000" dirty="0"/>
          </a:p>
        </p:txBody>
      </p:sp>
      <p:sp>
        <p:nvSpPr>
          <p:cNvPr id="4" name="Slide Number Placeholder 3"/>
          <p:cNvSpPr>
            <a:spLocks noGrp="1"/>
          </p:cNvSpPr>
          <p:nvPr>
            <p:ph type="sldNum" sz="quarter" idx="10"/>
          </p:nvPr>
        </p:nvSpPr>
        <p:spPr/>
        <p:txBody>
          <a:bodyPr/>
          <a:lstStyle/>
          <a:p>
            <a:fld id="{8FC69CA8-AB6F-4527-9CD7-082683011BC9}" type="slidenum">
              <a:rPr lang="en-CA" smtClean="0"/>
              <a:pPr/>
              <a:t>20</a:t>
            </a:fld>
            <a:endParaRPr lang="en-CA"/>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2000" dirty="0" smtClean="0"/>
              <a:t>Top line: regular, then random then 3 different clumpy distributions  (blue, red, green)</a:t>
            </a:r>
            <a:endParaRPr lang="en-CA" sz="2000" dirty="0"/>
          </a:p>
        </p:txBody>
      </p:sp>
      <p:sp>
        <p:nvSpPr>
          <p:cNvPr id="4" name="Slide Number Placeholder 3"/>
          <p:cNvSpPr>
            <a:spLocks noGrp="1"/>
          </p:cNvSpPr>
          <p:nvPr>
            <p:ph type="sldNum" sz="quarter" idx="10"/>
          </p:nvPr>
        </p:nvSpPr>
        <p:spPr/>
        <p:txBody>
          <a:bodyPr/>
          <a:lstStyle/>
          <a:p>
            <a:fld id="{8FC69CA8-AB6F-4527-9CD7-082683011BC9}" type="slidenum">
              <a:rPr lang="en-CA" smtClean="0"/>
              <a:pPr/>
              <a:t>21</a:t>
            </a:fld>
            <a:endParaRPr lang="en-C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Note</a:t>
            </a:r>
            <a:r>
              <a:rPr lang="en-CA" baseline="0" dirty="0" smtClean="0"/>
              <a:t> that target stocking provides a relatively constant volume loss.  IF the intent of lowering the MITD to better reflect target stocking that is a valid approach and provides reasonable volume outputs.  Where it is used to compensate for poor stratification, it will result in significant volume reductions from those assumed for higher MITD runs.</a:t>
            </a:r>
            <a:endParaRPr lang="en-CA" dirty="0"/>
          </a:p>
        </p:txBody>
      </p:sp>
      <p:sp>
        <p:nvSpPr>
          <p:cNvPr id="4" name="Slide Number Placeholder 3"/>
          <p:cNvSpPr>
            <a:spLocks noGrp="1"/>
          </p:cNvSpPr>
          <p:nvPr>
            <p:ph type="sldNum" sz="quarter" idx="10"/>
          </p:nvPr>
        </p:nvSpPr>
        <p:spPr/>
        <p:txBody>
          <a:bodyPr/>
          <a:lstStyle/>
          <a:p>
            <a:fld id="{8FC69CA8-AB6F-4527-9CD7-082683011BC9}" type="slidenum">
              <a:rPr lang="en-CA" smtClean="0"/>
              <a:pPr/>
              <a:t>22</a:t>
            </a:fld>
            <a:endParaRPr lang="en-C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24AD673B-79B7-45BB-98F7-E27717A0CD12}" type="slidenum">
              <a:rPr lang="en-US" altLang="en-US"/>
              <a:pPr/>
              <a:t>25</a:t>
            </a:fld>
            <a:endParaRPr lang="en-US" altLang="en-US"/>
          </a:p>
        </p:txBody>
      </p:sp>
      <p:sp>
        <p:nvSpPr>
          <p:cNvPr id="25603" name="Rectangle 1026"/>
          <p:cNvSpPr>
            <a:spLocks noGrp="1" noRot="1" noChangeAspect="1" noChangeArrowheads="1" noTextEdit="1"/>
          </p:cNvSpPr>
          <p:nvPr>
            <p:ph type="sldImg"/>
          </p:nvPr>
        </p:nvSpPr>
        <p:spPr>
          <a:solidFill>
            <a:srgbClr val="FFFFFF"/>
          </a:solidFill>
          <a:ln/>
        </p:spPr>
      </p:sp>
      <p:sp>
        <p:nvSpPr>
          <p:cNvPr id="25604" name="Rectangle 1027"/>
          <p:cNvSpPr>
            <a:spLocks noGrp="1" noChangeArrowheads="1"/>
          </p:cNvSpPr>
          <p:nvPr>
            <p:ph type="body" idx="1"/>
          </p:nvPr>
        </p:nvSpPr>
        <p:spPr>
          <a:solidFill>
            <a:srgbClr val="FFFFFF"/>
          </a:solidFill>
          <a:ln>
            <a:solidFill>
              <a:srgbClr val="000000"/>
            </a:solidFill>
          </a:ln>
        </p:spPr>
        <p:txBody>
          <a:bodyPr/>
          <a:lstStyle/>
          <a:p>
            <a:pPr marL="228600" indent="-228600"/>
            <a:endParaRPr lang="en-GB"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ED8F6E0B-4765-43CF-9F17-6A6C8DDDBBC6}" type="slidenum">
              <a:rPr lang="en-US" altLang="en-US" smtClean="0"/>
              <a:pPr/>
              <a:t>26</a:t>
            </a:fld>
            <a:endParaRPr lang="en-US" altLang="en-US" smtClean="0"/>
          </a:p>
        </p:txBody>
      </p:sp>
      <p:sp>
        <p:nvSpPr>
          <p:cNvPr id="101379" name="Rectangle 2"/>
          <p:cNvSpPr>
            <a:spLocks noGrp="1" noRot="1" noChangeAspect="1" noChangeArrowheads="1" noTextEdit="1"/>
          </p:cNvSpPr>
          <p:nvPr>
            <p:ph type="sldImg"/>
          </p:nvPr>
        </p:nvSpPr>
        <p:spPr>
          <a:solidFill>
            <a:srgbClr val="FFFFFF"/>
          </a:solidFill>
          <a:ln/>
        </p:spPr>
      </p:sp>
      <p:sp>
        <p:nvSpPr>
          <p:cNvPr id="101380" name="Rectangle 3"/>
          <p:cNvSpPr>
            <a:spLocks noGrp="1" noChangeArrowheads="1"/>
          </p:cNvSpPr>
          <p:nvPr>
            <p:ph type="body" idx="1"/>
          </p:nvPr>
        </p:nvSpPr>
        <p:spPr>
          <a:solidFill>
            <a:srgbClr val="FFFFFF"/>
          </a:solidFill>
          <a:ln>
            <a:solidFill>
              <a:srgbClr val="000000"/>
            </a:solidFill>
          </a:ln>
        </p:spPr>
        <p:txBody>
          <a:bodyPr/>
          <a:lstStyle/>
          <a:p>
            <a:pPr marL="228600" indent="-228600"/>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lt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ltLang="en-US"/>
          </a:p>
        </p:txBody>
      </p:sp>
      <p:sp>
        <p:nvSpPr>
          <p:cNvPr id="1030" name="Rectangle 6"/>
          <p:cNvSpPr>
            <a:spLocks noGrp="1" noChangeArrowheads="1"/>
          </p:cNvSpPr>
          <p:nvPr>
            <p:ph type="sldNum" sz="quarter" idx="4"/>
          </p:nvPr>
        </p:nvSpPr>
        <p:spPr bwMode="auto">
          <a:xfrm>
            <a:off x="7315200" y="6629400"/>
            <a:ext cx="1905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Times New Roman" pitchFamily="18" charset="0"/>
              </a:defRPr>
            </a:lvl1pPr>
          </a:lstStyle>
          <a:p>
            <a:pPr>
              <a:defRPr/>
            </a:pPr>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b="1">
          <a:solidFill>
            <a:srgbClr val="1C1C1C"/>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sz="4400" b="1">
          <a:solidFill>
            <a:srgbClr val="1C1C1C"/>
          </a:solidFill>
          <a:effectLst>
            <a:outerShdw blurRad="38100" dist="38100" dir="2700000" algn="tl">
              <a:srgbClr val="C0C0C0"/>
            </a:outerShdw>
          </a:effectLst>
          <a:latin typeface="Verdana" pitchFamily="34" charset="0"/>
        </a:defRPr>
      </a:lvl2pPr>
      <a:lvl3pPr algn="ctr" rtl="0" eaLnBrk="0" fontAlgn="base" hangingPunct="0">
        <a:spcBef>
          <a:spcPct val="0"/>
        </a:spcBef>
        <a:spcAft>
          <a:spcPct val="0"/>
        </a:spcAft>
        <a:defRPr sz="4400" b="1">
          <a:solidFill>
            <a:srgbClr val="1C1C1C"/>
          </a:solidFill>
          <a:effectLst>
            <a:outerShdw blurRad="38100" dist="38100" dir="2700000" algn="tl">
              <a:srgbClr val="C0C0C0"/>
            </a:outerShdw>
          </a:effectLst>
          <a:latin typeface="Verdana" pitchFamily="34" charset="0"/>
        </a:defRPr>
      </a:lvl3pPr>
      <a:lvl4pPr algn="ctr" rtl="0" eaLnBrk="0" fontAlgn="base" hangingPunct="0">
        <a:spcBef>
          <a:spcPct val="0"/>
        </a:spcBef>
        <a:spcAft>
          <a:spcPct val="0"/>
        </a:spcAft>
        <a:defRPr sz="4400" b="1">
          <a:solidFill>
            <a:srgbClr val="1C1C1C"/>
          </a:solidFill>
          <a:effectLst>
            <a:outerShdw blurRad="38100" dist="38100" dir="2700000" algn="tl">
              <a:srgbClr val="C0C0C0"/>
            </a:outerShdw>
          </a:effectLst>
          <a:latin typeface="Verdana" pitchFamily="34" charset="0"/>
        </a:defRPr>
      </a:lvl4pPr>
      <a:lvl5pPr algn="ctr" rtl="0" eaLnBrk="0" fontAlgn="base" hangingPunct="0">
        <a:spcBef>
          <a:spcPct val="0"/>
        </a:spcBef>
        <a:spcAft>
          <a:spcPct val="0"/>
        </a:spcAft>
        <a:defRPr sz="4400" b="1">
          <a:solidFill>
            <a:srgbClr val="1C1C1C"/>
          </a:solidFill>
          <a:effectLst>
            <a:outerShdw blurRad="38100" dist="38100" dir="2700000" algn="tl">
              <a:srgbClr val="C0C0C0"/>
            </a:outerShdw>
          </a:effectLst>
          <a:latin typeface="Verdana" pitchFamily="34" charset="0"/>
        </a:defRPr>
      </a:lvl5pPr>
      <a:lvl6pPr marL="457200" algn="ctr" rtl="0" eaLnBrk="0" fontAlgn="base" hangingPunct="0">
        <a:spcBef>
          <a:spcPct val="0"/>
        </a:spcBef>
        <a:spcAft>
          <a:spcPct val="0"/>
        </a:spcAft>
        <a:defRPr sz="4400" b="1">
          <a:solidFill>
            <a:srgbClr val="1C1C1C"/>
          </a:solidFill>
          <a:effectLst>
            <a:outerShdw blurRad="38100" dist="38100" dir="2700000" algn="tl">
              <a:srgbClr val="C0C0C0"/>
            </a:outerShdw>
          </a:effectLst>
          <a:latin typeface="Verdana" pitchFamily="34" charset="0"/>
        </a:defRPr>
      </a:lvl6pPr>
      <a:lvl7pPr marL="914400" algn="ctr" rtl="0" eaLnBrk="0" fontAlgn="base" hangingPunct="0">
        <a:spcBef>
          <a:spcPct val="0"/>
        </a:spcBef>
        <a:spcAft>
          <a:spcPct val="0"/>
        </a:spcAft>
        <a:defRPr sz="4400" b="1">
          <a:solidFill>
            <a:srgbClr val="1C1C1C"/>
          </a:solidFill>
          <a:effectLst>
            <a:outerShdw blurRad="38100" dist="38100" dir="2700000" algn="tl">
              <a:srgbClr val="C0C0C0"/>
            </a:outerShdw>
          </a:effectLst>
          <a:latin typeface="Verdana" pitchFamily="34" charset="0"/>
        </a:defRPr>
      </a:lvl7pPr>
      <a:lvl8pPr marL="1371600" algn="ctr" rtl="0" eaLnBrk="0" fontAlgn="base" hangingPunct="0">
        <a:spcBef>
          <a:spcPct val="0"/>
        </a:spcBef>
        <a:spcAft>
          <a:spcPct val="0"/>
        </a:spcAft>
        <a:defRPr sz="4400" b="1">
          <a:solidFill>
            <a:srgbClr val="1C1C1C"/>
          </a:solidFill>
          <a:effectLst>
            <a:outerShdw blurRad="38100" dist="38100" dir="2700000" algn="tl">
              <a:srgbClr val="C0C0C0"/>
            </a:outerShdw>
          </a:effectLst>
          <a:latin typeface="Verdana" pitchFamily="34" charset="0"/>
        </a:defRPr>
      </a:lvl8pPr>
      <a:lvl9pPr marL="1828800" algn="ctr" rtl="0" eaLnBrk="0" fontAlgn="base" hangingPunct="0">
        <a:spcBef>
          <a:spcPct val="0"/>
        </a:spcBef>
        <a:spcAft>
          <a:spcPct val="0"/>
        </a:spcAft>
        <a:defRPr sz="4400" b="1">
          <a:solidFill>
            <a:srgbClr val="1C1C1C"/>
          </a:solidFill>
          <a:effectLst>
            <a:outerShdw blurRad="38100" dist="38100" dir="2700000" algn="tl">
              <a:srgbClr val="C0C0C0"/>
            </a:outerShdw>
          </a:effectLst>
          <a:latin typeface="Verdan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wmf"/></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wmf"/></Relationships>
</file>

<file path=ppt/slides/_rels/slide21.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26.w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26.w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9.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0" y="152400"/>
            <a:ext cx="6781800" cy="1371600"/>
          </a:xfrm>
        </p:spPr>
        <p:txBody>
          <a:bodyPr/>
          <a:lstStyle/>
          <a:p>
            <a:pPr>
              <a:defRPr/>
            </a:pPr>
            <a:r>
              <a:rPr lang="en-US" altLang="en-US" sz="2800" dirty="0" smtClean="0">
                <a:solidFill>
                  <a:schemeClr val="bg1"/>
                </a:solidFill>
              </a:rPr>
              <a:t>Stocking Standards 2011</a:t>
            </a:r>
          </a:p>
        </p:txBody>
      </p:sp>
      <p:sp>
        <p:nvSpPr>
          <p:cNvPr id="2051" name="Rectangle 22"/>
          <p:cNvSpPr>
            <a:spLocks noChangeArrowheads="1"/>
          </p:cNvSpPr>
          <p:nvPr/>
        </p:nvSpPr>
        <p:spPr bwMode="auto">
          <a:xfrm>
            <a:off x="827584" y="1700808"/>
            <a:ext cx="7488832" cy="1371600"/>
          </a:xfrm>
          <a:prstGeom prst="rect">
            <a:avLst/>
          </a:prstGeom>
          <a:noFill/>
          <a:ln w="9525">
            <a:noFill/>
            <a:miter lim="800000"/>
            <a:headEnd/>
            <a:tailEnd/>
          </a:ln>
        </p:spPr>
        <p:txBody>
          <a:bodyPr anchor="ctr"/>
          <a:lstStyle/>
          <a:p>
            <a:r>
              <a:rPr lang="en-US" altLang="en-US" sz="3600" b="1" dirty="0">
                <a:solidFill>
                  <a:srgbClr val="FFFFFF"/>
                </a:solidFill>
                <a:latin typeface="Verdana" pitchFamily="34" charset="0"/>
              </a:rPr>
              <a:t>Stocking Standard </a:t>
            </a:r>
            <a:r>
              <a:rPr lang="en-US" altLang="en-US" sz="3600" b="1" dirty="0" smtClean="0">
                <a:solidFill>
                  <a:srgbClr val="FFFFFF"/>
                </a:solidFill>
                <a:latin typeface="Verdana" pitchFamily="34" charset="0"/>
              </a:rPr>
              <a:t>Content and Why it Matters</a:t>
            </a:r>
            <a:endParaRPr lang="en-US" altLang="en-US" sz="3600" b="1" dirty="0">
              <a:solidFill>
                <a:srgbClr val="FFFFFF"/>
              </a:solidFill>
              <a:latin typeface="Verdana" pitchFamily="34" charset="0"/>
            </a:endParaRPr>
          </a:p>
        </p:txBody>
      </p:sp>
      <p:pic>
        <p:nvPicPr>
          <p:cNvPr id="5" name="Picture 6"/>
          <p:cNvPicPr>
            <a:picLocks noChangeAspect="1" noChangeArrowheads="1"/>
          </p:cNvPicPr>
          <p:nvPr/>
        </p:nvPicPr>
        <p:blipFill>
          <a:blip r:embed="rId4" cstate="print"/>
          <a:srcRect/>
          <a:stretch>
            <a:fillRect/>
          </a:stretch>
        </p:blipFill>
        <p:spPr bwMode="auto">
          <a:xfrm>
            <a:off x="0" y="6048375"/>
            <a:ext cx="6800850" cy="809625"/>
          </a:xfrm>
          <a:prstGeom prst="rect">
            <a:avLst/>
          </a:prstGeom>
          <a:noFill/>
          <a:ln w="9525">
            <a:noFill/>
            <a:miter lim="800000"/>
            <a:headEnd/>
            <a:tailEnd/>
          </a:ln>
        </p:spPr>
      </p:pic>
      <p:sp>
        <p:nvSpPr>
          <p:cNvPr id="2" name="TextBox 1"/>
          <p:cNvSpPr txBox="1"/>
          <p:nvPr/>
        </p:nvSpPr>
        <p:spPr>
          <a:xfrm>
            <a:off x="899592" y="3789040"/>
            <a:ext cx="7200800" cy="830997"/>
          </a:xfrm>
          <a:prstGeom prst="rect">
            <a:avLst/>
          </a:prstGeom>
          <a:noFill/>
        </p:spPr>
        <p:txBody>
          <a:bodyPr wrap="square" rtlCol="0">
            <a:spAutoFit/>
          </a:bodyPr>
          <a:lstStyle/>
          <a:p>
            <a:r>
              <a:rPr lang="en-CA" b="1" dirty="0">
                <a:solidFill>
                  <a:schemeClr val="bg1"/>
                </a:solidFill>
              </a:rPr>
              <a:t>https://www.for.gov.bc.ca/his/results/training/Stocking-Standards.htm</a:t>
            </a:r>
          </a:p>
        </p:txBody>
      </p:sp>
    </p:spTree>
    <p:extLst>
      <p:ext uri="{BB962C8B-B14F-4D97-AF65-F5344CB8AC3E}">
        <p14:creationId xmlns:p14="http://schemas.microsoft.com/office/powerpoint/2010/main" val="4944808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457200" y="0"/>
            <a:ext cx="8534400" cy="1219200"/>
          </a:xfrm>
        </p:spPr>
        <p:txBody>
          <a:bodyPr/>
          <a:lstStyle/>
          <a:p>
            <a:pPr algn="l">
              <a:defRPr/>
            </a:pPr>
            <a:r>
              <a:rPr lang="en-US" altLang="en-US" sz="2400" i="1" dirty="0" smtClean="0">
                <a:solidFill>
                  <a:schemeClr val="bg2"/>
                </a:solidFill>
              </a:rPr>
              <a:t>Stocking Standards </a:t>
            </a:r>
            <a:br>
              <a:rPr lang="en-US" altLang="en-US" sz="2400" i="1" dirty="0" smtClean="0">
                <a:solidFill>
                  <a:schemeClr val="bg2"/>
                </a:solidFill>
              </a:rPr>
            </a:br>
            <a:r>
              <a:rPr lang="en-US" altLang="en-US" sz="2800" dirty="0" smtClean="0">
                <a:solidFill>
                  <a:schemeClr val="tx1"/>
                </a:solidFill>
              </a:rPr>
              <a:t>OVERVIEW – legal direction</a:t>
            </a:r>
          </a:p>
        </p:txBody>
      </p:sp>
      <p:sp>
        <p:nvSpPr>
          <p:cNvPr id="3075" name="Text Box 3"/>
          <p:cNvSpPr txBox="1">
            <a:spLocks noChangeArrowheads="1"/>
          </p:cNvSpPr>
          <p:nvPr/>
        </p:nvSpPr>
        <p:spPr bwMode="auto">
          <a:xfrm>
            <a:off x="762000" y="1143000"/>
            <a:ext cx="3429000" cy="739775"/>
          </a:xfrm>
          <a:prstGeom prst="rect">
            <a:avLst/>
          </a:prstGeom>
          <a:solidFill>
            <a:srgbClr val="339966"/>
          </a:solidFill>
          <a:ln w="38100">
            <a:solidFill>
              <a:schemeClr val="tx1"/>
            </a:solidFill>
            <a:miter lim="800000"/>
            <a:headEnd/>
            <a:tailEnd/>
          </a:ln>
        </p:spPr>
        <p:txBody>
          <a:bodyPr>
            <a:spAutoFit/>
          </a:bodyPr>
          <a:lstStyle/>
          <a:p>
            <a:pPr marL="457200" indent="-457200">
              <a:spcBef>
                <a:spcPct val="50000"/>
              </a:spcBef>
            </a:pPr>
            <a:r>
              <a:rPr lang="en-US" sz="2000" b="1">
                <a:solidFill>
                  <a:schemeClr val="bg1"/>
                </a:solidFill>
                <a:latin typeface="Verdana" pitchFamily="34" charset="0"/>
              </a:rPr>
              <a:t>FRPA Obligations for Free-growing</a:t>
            </a:r>
          </a:p>
        </p:txBody>
      </p:sp>
      <p:grpSp>
        <p:nvGrpSpPr>
          <p:cNvPr id="2" name="Group 4"/>
          <p:cNvGrpSpPr>
            <a:grpSpLocks/>
          </p:cNvGrpSpPr>
          <p:nvPr/>
        </p:nvGrpSpPr>
        <p:grpSpPr bwMode="auto">
          <a:xfrm>
            <a:off x="838200" y="2366963"/>
            <a:ext cx="4584700" cy="1933575"/>
            <a:chOff x="528" y="1491"/>
            <a:chExt cx="2888" cy="1218"/>
          </a:xfrm>
        </p:grpSpPr>
        <p:sp>
          <p:nvSpPr>
            <p:cNvPr id="3083" name="AutoShape 5"/>
            <p:cNvSpPr>
              <a:spLocks noChangeArrowheads="1"/>
            </p:cNvSpPr>
            <p:nvPr/>
          </p:nvSpPr>
          <p:spPr bwMode="auto">
            <a:xfrm rot="9720351">
              <a:off x="920" y="1491"/>
              <a:ext cx="2496" cy="960"/>
            </a:xfrm>
            <a:prstGeom prst="triangle">
              <a:avLst>
                <a:gd name="adj" fmla="val 38593"/>
              </a:avLst>
            </a:prstGeom>
            <a:solidFill>
              <a:srgbClr val="FFFF00">
                <a:alpha val="35000"/>
              </a:srgbClr>
            </a:solidFill>
            <a:ln w="9525">
              <a:noFill/>
              <a:miter lim="800000"/>
              <a:headEnd/>
              <a:tailEnd/>
            </a:ln>
          </p:spPr>
          <p:txBody>
            <a:bodyPr wrap="none" anchor="ctr"/>
            <a:lstStyle/>
            <a:p>
              <a:endParaRPr lang="en-CA"/>
            </a:p>
          </p:txBody>
        </p:sp>
        <p:sp>
          <p:nvSpPr>
            <p:cNvPr id="3084" name="Text Box 6"/>
            <p:cNvSpPr txBox="1">
              <a:spLocks noChangeArrowheads="1"/>
            </p:cNvSpPr>
            <p:nvPr/>
          </p:nvSpPr>
          <p:spPr bwMode="auto">
            <a:xfrm>
              <a:off x="528" y="1872"/>
              <a:ext cx="2256" cy="837"/>
            </a:xfrm>
            <a:prstGeom prst="rect">
              <a:avLst/>
            </a:prstGeom>
            <a:solidFill>
              <a:srgbClr val="92D050"/>
            </a:solidFill>
            <a:ln w="38100">
              <a:noFill/>
              <a:miter lim="800000"/>
              <a:headEnd/>
              <a:tailEnd/>
            </a:ln>
          </p:spPr>
          <p:txBody>
            <a:bodyPr>
              <a:spAutoFit/>
            </a:bodyPr>
            <a:lstStyle/>
            <a:p>
              <a:pPr marL="457200" indent="-457200">
                <a:spcBef>
                  <a:spcPct val="50000"/>
                </a:spcBef>
              </a:pPr>
              <a:r>
                <a:rPr lang="en-US" sz="1800" b="1" dirty="0" err="1" smtClean="0">
                  <a:latin typeface="Verdana" pitchFamily="34" charset="0"/>
                </a:rPr>
                <a:t>FPPReg</a:t>
              </a:r>
              <a:r>
                <a:rPr lang="en-US" sz="1800" b="1" dirty="0" smtClean="0">
                  <a:latin typeface="Verdana" pitchFamily="34" charset="0"/>
                </a:rPr>
                <a:t> </a:t>
              </a:r>
              <a:r>
                <a:rPr lang="en-US" sz="1800" b="1" dirty="0">
                  <a:latin typeface="Verdana" pitchFamily="34" charset="0"/>
                </a:rPr>
                <a:t>Sec. 16</a:t>
              </a:r>
            </a:p>
            <a:p>
              <a:pPr marL="457200" indent="-457200">
                <a:spcBef>
                  <a:spcPct val="50000"/>
                </a:spcBef>
                <a:buFontTx/>
                <a:buChar char="•"/>
              </a:pPr>
              <a:r>
                <a:rPr lang="en-US" sz="1800" dirty="0">
                  <a:latin typeface="Verdana" pitchFamily="34" charset="0"/>
                </a:rPr>
                <a:t>Must specify</a:t>
              </a:r>
              <a:r>
                <a:rPr lang="en-US" sz="1800" b="1" dirty="0">
                  <a:latin typeface="Verdana" pitchFamily="34" charset="0"/>
                </a:rPr>
                <a:t> Situations and Circumstances </a:t>
              </a:r>
              <a:r>
                <a:rPr lang="en-US" sz="1800" dirty="0">
                  <a:latin typeface="Verdana" pitchFamily="34" charset="0"/>
                </a:rPr>
                <a:t>that will apply.</a:t>
              </a:r>
            </a:p>
          </p:txBody>
        </p:sp>
      </p:grpSp>
      <p:sp>
        <p:nvSpPr>
          <p:cNvPr id="3077" name="Line 7"/>
          <p:cNvSpPr>
            <a:spLocks noChangeShapeType="1"/>
          </p:cNvSpPr>
          <p:nvPr/>
        </p:nvSpPr>
        <p:spPr bwMode="auto">
          <a:xfrm flipV="1">
            <a:off x="4114800" y="1447800"/>
            <a:ext cx="533400" cy="0"/>
          </a:xfrm>
          <a:prstGeom prst="line">
            <a:avLst/>
          </a:prstGeom>
          <a:noFill/>
          <a:ln w="57150">
            <a:solidFill>
              <a:srgbClr val="FF0000"/>
            </a:solidFill>
            <a:round/>
            <a:headEnd/>
            <a:tailEnd type="triangle" w="med" len="med"/>
          </a:ln>
        </p:spPr>
        <p:txBody>
          <a:bodyPr/>
          <a:lstStyle/>
          <a:p>
            <a:endParaRPr lang="en-CA"/>
          </a:p>
        </p:txBody>
      </p:sp>
      <p:sp>
        <p:nvSpPr>
          <p:cNvPr id="3079" name="Text Box 9"/>
          <p:cNvSpPr txBox="1">
            <a:spLocks noChangeArrowheads="1"/>
          </p:cNvSpPr>
          <p:nvPr/>
        </p:nvSpPr>
        <p:spPr bwMode="auto">
          <a:xfrm>
            <a:off x="4724400" y="1295400"/>
            <a:ext cx="3581400" cy="404813"/>
          </a:xfrm>
          <a:prstGeom prst="rect">
            <a:avLst/>
          </a:prstGeom>
          <a:solidFill>
            <a:srgbClr val="CCFFCC"/>
          </a:solidFill>
          <a:ln w="38100">
            <a:solidFill>
              <a:schemeClr val="tx1"/>
            </a:solidFill>
            <a:miter lim="800000"/>
            <a:headEnd/>
            <a:tailEnd/>
          </a:ln>
        </p:spPr>
        <p:txBody>
          <a:bodyPr>
            <a:spAutoFit/>
          </a:bodyPr>
          <a:lstStyle/>
          <a:p>
            <a:pPr marL="457200" indent="-457200">
              <a:spcBef>
                <a:spcPct val="50000"/>
              </a:spcBef>
            </a:pPr>
            <a:r>
              <a:rPr lang="en-US" sz="1800" b="1">
                <a:latin typeface="Verdana" pitchFamily="34" charset="0"/>
              </a:rPr>
              <a:t>FPPR provides clarity</a:t>
            </a:r>
            <a:endParaRPr lang="en-US" sz="1800">
              <a:latin typeface="Verdana" pitchFamily="34" charset="0"/>
            </a:endParaRPr>
          </a:p>
        </p:txBody>
      </p:sp>
      <p:grpSp>
        <p:nvGrpSpPr>
          <p:cNvPr id="3" name="Group 10"/>
          <p:cNvGrpSpPr>
            <a:grpSpLocks/>
          </p:cNvGrpSpPr>
          <p:nvPr/>
        </p:nvGrpSpPr>
        <p:grpSpPr bwMode="auto">
          <a:xfrm>
            <a:off x="5257800" y="1828800"/>
            <a:ext cx="3276600" cy="2732088"/>
            <a:chOff x="3312" y="1152"/>
            <a:chExt cx="2064" cy="1721"/>
          </a:xfrm>
        </p:grpSpPr>
        <p:sp>
          <p:nvSpPr>
            <p:cNvPr id="3081" name="Text Box 11"/>
            <p:cNvSpPr txBox="1">
              <a:spLocks noChangeArrowheads="1"/>
            </p:cNvSpPr>
            <p:nvPr/>
          </p:nvSpPr>
          <p:spPr bwMode="auto">
            <a:xfrm>
              <a:off x="3312" y="1776"/>
              <a:ext cx="2064" cy="1097"/>
            </a:xfrm>
            <a:prstGeom prst="rect">
              <a:avLst/>
            </a:prstGeom>
            <a:solidFill>
              <a:srgbClr val="92D050"/>
            </a:solidFill>
            <a:ln w="38100">
              <a:noFill/>
              <a:miter lim="800000"/>
              <a:headEnd/>
              <a:tailEnd/>
            </a:ln>
          </p:spPr>
          <p:txBody>
            <a:bodyPr>
              <a:spAutoFit/>
            </a:bodyPr>
            <a:lstStyle/>
            <a:p>
              <a:pPr marL="457200" indent="-457200">
                <a:spcBef>
                  <a:spcPct val="50000"/>
                </a:spcBef>
              </a:pPr>
              <a:r>
                <a:rPr lang="en-US" sz="1800" b="1" dirty="0" err="1" smtClean="0">
                  <a:latin typeface="Verdana" pitchFamily="34" charset="0"/>
                </a:rPr>
                <a:t>FPPReg</a:t>
              </a:r>
              <a:r>
                <a:rPr lang="en-US" sz="1800" b="1" dirty="0" smtClean="0">
                  <a:latin typeface="Verdana" pitchFamily="34" charset="0"/>
                </a:rPr>
                <a:t> </a:t>
              </a:r>
              <a:r>
                <a:rPr lang="en-US" sz="1800" b="1" dirty="0">
                  <a:latin typeface="Verdana" pitchFamily="34" charset="0"/>
                </a:rPr>
                <a:t>Schedule (s.6) </a:t>
              </a:r>
            </a:p>
            <a:p>
              <a:pPr marL="457200" indent="-457200">
                <a:spcBef>
                  <a:spcPct val="50000"/>
                </a:spcBef>
              </a:pPr>
              <a:r>
                <a:rPr lang="en-US" sz="1800" b="1" dirty="0">
                  <a:latin typeface="Verdana" pitchFamily="34" charset="0"/>
                </a:rPr>
                <a:t>	Factors </a:t>
              </a:r>
              <a:r>
                <a:rPr lang="en-US" sz="1800" dirty="0">
                  <a:latin typeface="Verdana" pitchFamily="34" charset="0"/>
                </a:rPr>
                <a:t>to consider when designing standards</a:t>
              </a:r>
            </a:p>
            <a:p>
              <a:pPr marL="457200" indent="-457200">
                <a:spcBef>
                  <a:spcPct val="50000"/>
                </a:spcBef>
              </a:pPr>
              <a:endParaRPr lang="en-US" sz="1800" b="1" dirty="0">
                <a:latin typeface="Verdana" pitchFamily="34" charset="0"/>
              </a:endParaRPr>
            </a:p>
          </p:txBody>
        </p:sp>
        <p:sp>
          <p:nvSpPr>
            <p:cNvPr id="3082" name="AutoShape 12"/>
            <p:cNvSpPr>
              <a:spLocks noChangeArrowheads="1"/>
            </p:cNvSpPr>
            <p:nvPr/>
          </p:nvSpPr>
          <p:spPr bwMode="auto">
            <a:xfrm>
              <a:off x="3456" y="1152"/>
              <a:ext cx="1872" cy="624"/>
            </a:xfrm>
            <a:prstGeom prst="triangle">
              <a:avLst>
                <a:gd name="adj" fmla="val 50000"/>
              </a:avLst>
            </a:prstGeom>
            <a:solidFill>
              <a:srgbClr val="FFFF00">
                <a:alpha val="35000"/>
              </a:srgbClr>
            </a:solidFill>
            <a:ln w="9525">
              <a:noFill/>
              <a:miter lim="800000"/>
              <a:headEnd/>
              <a:tailEnd/>
            </a:ln>
          </p:spPr>
          <p:txBody>
            <a:bodyPr wrap="none" anchor="ctr"/>
            <a:lstStyle/>
            <a:p>
              <a:endParaRPr lang="en-CA"/>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fltVal val="0.5"/>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1"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ppt_x</p:attrName>
                                        </p:attrNameLst>
                                      </p:cBhvr>
                                      <p:tavLst>
                                        <p:tav tm="0">
                                          <p:val>
                                            <p:strVal val="#ppt_x"/>
                                          </p:val>
                                        </p:tav>
                                        <p:tav tm="100000">
                                          <p:val>
                                            <p:strVal val="#ppt_x"/>
                                          </p:val>
                                        </p:tav>
                                      </p:tavLst>
                                    </p:anim>
                                    <p:anim calcmode="lin" valueType="num">
                                      <p:cBhvr>
                                        <p:cTn id="16" dur="500" fill="hold"/>
                                        <p:tgtEl>
                                          <p:spTgt spid="3"/>
                                        </p:tgtEl>
                                        <p:attrNameLst>
                                          <p:attrName>ppt_y</p:attrName>
                                        </p:attrNameLst>
                                      </p:cBhvr>
                                      <p:tavLst>
                                        <p:tav tm="0">
                                          <p:val>
                                            <p:strVal val="#ppt_y-#ppt_h/2"/>
                                          </p:val>
                                        </p:tav>
                                        <p:tav tm="100000">
                                          <p:val>
                                            <p:strVal val="#ppt_y"/>
                                          </p:val>
                                        </p:tav>
                                      </p:tavLst>
                                    </p:anim>
                                    <p:anim calcmode="lin" valueType="num">
                                      <p:cBhvr>
                                        <p:cTn id="17" dur="500" fill="hold"/>
                                        <p:tgtEl>
                                          <p:spTgt spid="3"/>
                                        </p:tgtEl>
                                        <p:attrNameLst>
                                          <p:attrName>ppt_w</p:attrName>
                                        </p:attrNameLst>
                                      </p:cBhvr>
                                      <p:tavLst>
                                        <p:tav tm="0">
                                          <p:val>
                                            <p:strVal val="#ppt_w"/>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6" name="Rectangle 4"/>
          <p:cNvSpPr>
            <a:spLocks noGrp="1" noChangeArrowheads="1"/>
          </p:cNvSpPr>
          <p:nvPr>
            <p:ph type="title"/>
          </p:nvPr>
        </p:nvSpPr>
        <p:spPr>
          <a:xfrm>
            <a:off x="0" y="476250"/>
            <a:ext cx="8534400" cy="1219200"/>
          </a:xfrm>
        </p:spPr>
        <p:txBody>
          <a:bodyPr/>
          <a:lstStyle/>
          <a:p>
            <a:pPr algn="l">
              <a:defRPr/>
            </a:pPr>
            <a:r>
              <a:rPr lang="en-US" altLang="en-US" sz="2400" i="1" dirty="0" smtClean="0">
                <a:solidFill>
                  <a:schemeClr val="bg2"/>
                </a:solidFill>
              </a:rPr>
              <a:t>Stocking Standards</a:t>
            </a:r>
            <a:br>
              <a:rPr lang="en-US" altLang="en-US" sz="2400" i="1" dirty="0" smtClean="0">
                <a:solidFill>
                  <a:schemeClr val="bg2"/>
                </a:solidFill>
              </a:rPr>
            </a:br>
            <a:r>
              <a:rPr lang="en-US" altLang="en-US" sz="2000" i="1" dirty="0" smtClean="0">
                <a:solidFill>
                  <a:schemeClr val="bg2"/>
                </a:solidFill>
              </a:rPr>
              <a:t>Definition of stocking standards in Section 1 FPPR</a:t>
            </a:r>
            <a:r>
              <a:rPr lang="en-US" altLang="en-US" sz="2800" dirty="0" smtClean="0">
                <a:solidFill>
                  <a:schemeClr val="tx1"/>
                </a:solidFill>
              </a:rPr>
              <a:t/>
            </a:r>
            <a:br>
              <a:rPr lang="en-US" altLang="en-US" sz="2800" dirty="0" smtClean="0">
                <a:solidFill>
                  <a:schemeClr val="tx1"/>
                </a:solidFill>
              </a:rPr>
            </a:br>
            <a:endParaRPr lang="en-US" altLang="en-US" sz="2800" dirty="0" smtClean="0">
              <a:solidFill>
                <a:schemeClr val="tx1"/>
              </a:solidFill>
            </a:endParaRPr>
          </a:p>
        </p:txBody>
      </p:sp>
      <p:sp>
        <p:nvSpPr>
          <p:cNvPr id="4099" name="TextBox 4"/>
          <p:cNvSpPr txBox="1">
            <a:spLocks noChangeArrowheads="1"/>
          </p:cNvSpPr>
          <p:nvPr/>
        </p:nvSpPr>
        <p:spPr bwMode="auto">
          <a:xfrm>
            <a:off x="179388" y="1484313"/>
            <a:ext cx="7921625" cy="3170099"/>
          </a:xfrm>
          <a:prstGeom prst="rect">
            <a:avLst/>
          </a:prstGeom>
          <a:solidFill>
            <a:srgbClr val="92D050">
              <a:alpha val="50000"/>
            </a:srgbClr>
          </a:solidFill>
          <a:ln w="9525">
            <a:noFill/>
            <a:miter lim="800000"/>
            <a:headEnd/>
            <a:tailEnd/>
          </a:ln>
        </p:spPr>
        <p:txBody>
          <a:bodyPr>
            <a:spAutoFit/>
          </a:bodyPr>
          <a:lstStyle/>
          <a:p>
            <a:pPr>
              <a:spcAft>
                <a:spcPts val="1200"/>
              </a:spcAft>
              <a:defRPr/>
            </a:pPr>
            <a:r>
              <a:rPr lang="en-CA" sz="2000" b="1" dirty="0">
                <a:latin typeface="+mj-lt"/>
              </a:rPr>
              <a:t>"stocking standards" </a:t>
            </a:r>
            <a:r>
              <a:rPr lang="en-CA" sz="2000" dirty="0">
                <a:latin typeface="+mj-lt"/>
              </a:rPr>
              <a:t>means the stocking standards that apply when </a:t>
            </a:r>
          </a:p>
          <a:p>
            <a:pPr>
              <a:spcAft>
                <a:spcPts val="1200"/>
              </a:spcAft>
              <a:defRPr/>
            </a:pPr>
            <a:r>
              <a:rPr lang="en-CA" sz="2000" dirty="0">
                <a:latin typeface="+mj-lt"/>
              </a:rPr>
              <a:t>(a) establishing a free growing </a:t>
            </a:r>
            <a:r>
              <a:rPr lang="en-CA" sz="2000" dirty="0" smtClean="0">
                <a:latin typeface="+mj-lt"/>
              </a:rPr>
              <a:t>stand</a:t>
            </a:r>
            <a:endParaRPr lang="en-CA" sz="2000" dirty="0">
              <a:latin typeface="+mj-lt"/>
            </a:endParaRPr>
          </a:p>
          <a:p>
            <a:pPr>
              <a:spcAft>
                <a:spcPts val="1200"/>
              </a:spcAft>
              <a:defRPr/>
            </a:pPr>
            <a:r>
              <a:rPr lang="en-CA" sz="2000" dirty="0">
                <a:latin typeface="+mj-lt"/>
              </a:rPr>
              <a:t>o</a:t>
            </a:r>
            <a:r>
              <a:rPr lang="en-CA" sz="2000" dirty="0" smtClean="0">
                <a:latin typeface="+mj-lt"/>
              </a:rPr>
              <a:t>r</a:t>
            </a:r>
          </a:p>
          <a:p>
            <a:pPr>
              <a:spcAft>
                <a:spcPts val="1200"/>
              </a:spcAft>
              <a:defRPr/>
            </a:pPr>
            <a:r>
              <a:rPr lang="en-CA" sz="2000" dirty="0"/>
              <a:t>(</a:t>
            </a:r>
            <a:r>
              <a:rPr lang="en-CA" sz="2000" dirty="0">
                <a:latin typeface="Verdana" panose="020B0604030504040204" pitchFamily="34" charset="0"/>
                <a:ea typeface="Verdana" panose="020B0604030504040204" pitchFamily="34" charset="0"/>
                <a:cs typeface="Verdana" panose="020B0604030504040204" pitchFamily="34" charset="0"/>
              </a:rPr>
              <a:t>b) meeting the requirements of section 44 (4) – which covers commercial thinning, intermediate cuts and harvesting for special forest products. </a:t>
            </a:r>
          </a:p>
          <a:p>
            <a:pPr>
              <a:spcAft>
                <a:spcPts val="1200"/>
              </a:spcAft>
              <a:defRPr/>
            </a:pPr>
            <a:endParaRPr lang="en-CA" sz="2000" dirty="0">
              <a:latin typeface="+mj-l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60" name="Rectangle 4"/>
          <p:cNvSpPr>
            <a:spLocks noGrp="1" noChangeArrowheads="1"/>
          </p:cNvSpPr>
          <p:nvPr>
            <p:ph type="title"/>
          </p:nvPr>
        </p:nvSpPr>
        <p:spPr>
          <a:xfrm>
            <a:off x="457200" y="0"/>
            <a:ext cx="8534400" cy="1219200"/>
          </a:xfrm>
        </p:spPr>
        <p:txBody>
          <a:bodyPr/>
          <a:lstStyle/>
          <a:p>
            <a:pPr algn="l">
              <a:defRPr/>
            </a:pPr>
            <a:r>
              <a:rPr lang="en-US" altLang="en-US" sz="2400" i="1" dirty="0" smtClean="0">
                <a:solidFill>
                  <a:schemeClr val="bg2"/>
                </a:solidFill>
              </a:rPr>
              <a:t>High Level Overview:</a:t>
            </a:r>
            <a:endParaRPr lang="en-US" altLang="en-US" sz="2800" i="1" dirty="0" smtClean="0">
              <a:solidFill>
                <a:schemeClr val="tx1"/>
              </a:solidFill>
            </a:endParaRPr>
          </a:p>
        </p:txBody>
      </p:sp>
      <p:sp>
        <p:nvSpPr>
          <p:cNvPr id="147477" name="Text Box 21"/>
          <p:cNvSpPr txBox="1">
            <a:spLocks noChangeArrowheads="1"/>
          </p:cNvSpPr>
          <p:nvPr/>
        </p:nvSpPr>
        <p:spPr bwMode="auto">
          <a:xfrm>
            <a:off x="152400" y="2362200"/>
            <a:ext cx="5181600" cy="2970044"/>
          </a:xfrm>
          <a:prstGeom prst="rect">
            <a:avLst/>
          </a:prstGeom>
          <a:solidFill>
            <a:srgbClr val="92D050">
              <a:alpha val="50195"/>
            </a:srgbClr>
          </a:solidFill>
          <a:ln w="38100">
            <a:solidFill>
              <a:schemeClr val="tx1"/>
            </a:solidFill>
            <a:miter lim="800000"/>
            <a:headEnd/>
            <a:tailEnd/>
          </a:ln>
        </p:spPr>
        <p:txBody>
          <a:bodyPr>
            <a:spAutoFit/>
          </a:bodyPr>
          <a:lstStyle/>
          <a:p>
            <a:pPr marL="457200" indent="-457200">
              <a:spcBef>
                <a:spcPct val="50000"/>
              </a:spcBef>
              <a:buFontTx/>
              <a:buChar char="•"/>
            </a:pPr>
            <a:r>
              <a:rPr lang="en-US" sz="1600" b="1" dirty="0" smtClean="0">
                <a:solidFill>
                  <a:srgbClr val="000000"/>
                </a:solidFill>
                <a:latin typeface="Verdana" pitchFamily="34" charset="0"/>
              </a:rPr>
              <a:t>All </a:t>
            </a:r>
            <a:r>
              <a:rPr lang="en-US" sz="1600" b="1" dirty="0">
                <a:solidFill>
                  <a:srgbClr val="000000"/>
                </a:solidFill>
                <a:latin typeface="Verdana" pitchFamily="34" charset="0"/>
              </a:rPr>
              <a:t>situations/circumstances covered? </a:t>
            </a:r>
          </a:p>
          <a:p>
            <a:pPr marL="457200" indent="-457200">
              <a:spcBef>
                <a:spcPct val="50000"/>
              </a:spcBef>
              <a:buFontTx/>
              <a:buChar char="•"/>
            </a:pPr>
            <a:r>
              <a:rPr lang="en-US" sz="1600" b="1" dirty="0">
                <a:solidFill>
                  <a:srgbClr val="000000"/>
                </a:solidFill>
                <a:latin typeface="Verdana" pitchFamily="34" charset="0"/>
              </a:rPr>
              <a:t>All objectives / balance of objectives addressed?</a:t>
            </a:r>
          </a:p>
          <a:p>
            <a:pPr marL="457200" indent="-457200">
              <a:spcBef>
                <a:spcPct val="50000"/>
              </a:spcBef>
              <a:buFontTx/>
              <a:buChar char="•"/>
            </a:pPr>
            <a:r>
              <a:rPr lang="en-US" sz="1600" b="1" dirty="0">
                <a:solidFill>
                  <a:srgbClr val="000000"/>
                </a:solidFill>
                <a:latin typeface="Verdana" pitchFamily="34" charset="0"/>
              </a:rPr>
              <a:t>Any Minister’s targets addressed?</a:t>
            </a:r>
          </a:p>
          <a:p>
            <a:pPr marL="457200" indent="-457200">
              <a:spcBef>
                <a:spcPct val="50000"/>
              </a:spcBef>
              <a:buFontTx/>
              <a:buChar char="•"/>
            </a:pPr>
            <a:r>
              <a:rPr lang="en-US" sz="1600" b="1" dirty="0">
                <a:solidFill>
                  <a:srgbClr val="000000"/>
                </a:solidFill>
                <a:latin typeface="Verdana" pitchFamily="34" charset="0"/>
              </a:rPr>
              <a:t>Valuable species profile maintained or enhanced?</a:t>
            </a:r>
          </a:p>
          <a:p>
            <a:pPr marL="457200" indent="-457200">
              <a:spcBef>
                <a:spcPct val="50000"/>
              </a:spcBef>
              <a:buFontTx/>
              <a:buChar char="•"/>
            </a:pPr>
            <a:r>
              <a:rPr lang="en-US" sz="1600" b="1" dirty="0">
                <a:solidFill>
                  <a:srgbClr val="000000"/>
                </a:solidFill>
                <a:latin typeface="Verdana" pitchFamily="34" charset="0"/>
              </a:rPr>
              <a:t>Standards sets in a form that is measurable and verifiable?</a:t>
            </a:r>
          </a:p>
          <a:p>
            <a:pPr marL="457200" indent="-457200">
              <a:spcBef>
                <a:spcPct val="50000"/>
              </a:spcBef>
            </a:pPr>
            <a:endParaRPr lang="en-US" sz="1800" b="1" dirty="0">
              <a:solidFill>
                <a:srgbClr val="000000"/>
              </a:solidFill>
              <a:latin typeface="Verdana" pitchFamily="34" charset="0"/>
            </a:endParaRPr>
          </a:p>
        </p:txBody>
      </p:sp>
      <p:pic>
        <p:nvPicPr>
          <p:cNvPr id="18436" name="Picture 50" descr="C:\DOCUME~1\Owner\LOCALS~1\Temp\npo0000fc.tmp"/>
          <p:cNvPicPr>
            <a:picLocks noChangeAspect="1" noChangeArrowheads="1"/>
          </p:cNvPicPr>
          <p:nvPr/>
        </p:nvPicPr>
        <p:blipFill>
          <a:blip r:embed="rId3" cstate="print"/>
          <a:srcRect/>
          <a:stretch>
            <a:fillRect/>
          </a:stretch>
        </p:blipFill>
        <p:spPr bwMode="auto">
          <a:xfrm>
            <a:off x="5638800" y="2514600"/>
            <a:ext cx="2870200" cy="3124200"/>
          </a:xfrm>
          <a:prstGeom prst="rect">
            <a:avLst/>
          </a:prstGeom>
          <a:noFill/>
          <a:ln w="9525">
            <a:noFill/>
            <a:miter lim="800000"/>
            <a:headEnd/>
            <a:tailEnd/>
          </a:ln>
        </p:spPr>
      </p:pic>
      <p:pic>
        <p:nvPicPr>
          <p:cNvPr id="18437" name="Picture 43" descr="C:\Documents and Settings\Owner\My Documents\My Pictures\FORESTRY\Misc\PE03847_.wmf"/>
          <p:cNvPicPr>
            <a:picLocks noChangeAspect="1" noChangeArrowheads="1"/>
          </p:cNvPicPr>
          <p:nvPr/>
        </p:nvPicPr>
        <p:blipFill>
          <a:blip r:embed="rId4" cstate="print"/>
          <a:srcRect/>
          <a:stretch>
            <a:fillRect/>
          </a:stretch>
        </p:blipFill>
        <p:spPr bwMode="auto">
          <a:xfrm>
            <a:off x="4114800" y="685800"/>
            <a:ext cx="2819400" cy="2124075"/>
          </a:xfrm>
          <a:prstGeom prst="rect">
            <a:avLst/>
          </a:prstGeom>
          <a:noFill/>
          <a:ln w="9525">
            <a:noFill/>
            <a:miter lim="800000"/>
            <a:headEnd/>
            <a:tailEnd/>
          </a:ln>
        </p:spPr>
      </p:pic>
      <p:grpSp>
        <p:nvGrpSpPr>
          <p:cNvPr id="2" name="Group 47"/>
          <p:cNvGrpSpPr>
            <a:grpSpLocks/>
          </p:cNvGrpSpPr>
          <p:nvPr/>
        </p:nvGrpSpPr>
        <p:grpSpPr bwMode="auto">
          <a:xfrm>
            <a:off x="4953000" y="3124200"/>
            <a:ext cx="3505200" cy="1920875"/>
            <a:chOff x="3120" y="1968"/>
            <a:chExt cx="2208" cy="1210"/>
          </a:xfrm>
        </p:grpSpPr>
        <p:pic>
          <p:nvPicPr>
            <p:cNvPr id="18441" name="Picture 34" descr="C:\DOCUME~1\Owner\LOCALS~1\Temp\npo0000ff.tmp"/>
            <p:cNvPicPr>
              <a:picLocks noChangeAspect="1" noChangeArrowheads="1"/>
            </p:cNvPicPr>
            <p:nvPr/>
          </p:nvPicPr>
          <p:blipFill>
            <a:blip r:embed="rId5" cstate="print">
              <a:lum contrast="-12000"/>
            </a:blip>
            <a:srcRect b="134"/>
            <a:stretch>
              <a:fillRect/>
            </a:stretch>
          </p:blipFill>
          <p:spPr bwMode="auto">
            <a:xfrm>
              <a:off x="3120" y="1968"/>
              <a:ext cx="1248" cy="250"/>
            </a:xfrm>
            <a:prstGeom prst="rect">
              <a:avLst/>
            </a:prstGeom>
            <a:noFill/>
            <a:ln w="9525">
              <a:noFill/>
              <a:miter lim="800000"/>
              <a:headEnd/>
              <a:tailEnd/>
            </a:ln>
          </p:spPr>
        </p:pic>
        <p:pic>
          <p:nvPicPr>
            <p:cNvPr id="18442" name="Picture 36" descr="C:\DOCUME~1\Owner\LOCALS~1\Temp\npo000101.tmp"/>
            <p:cNvPicPr>
              <a:picLocks noChangeAspect="1" noChangeArrowheads="1"/>
            </p:cNvPicPr>
            <p:nvPr/>
          </p:nvPicPr>
          <p:blipFill>
            <a:blip r:embed="rId5" cstate="print">
              <a:lum contrast="-12000"/>
            </a:blip>
            <a:srcRect b="134"/>
            <a:stretch>
              <a:fillRect/>
            </a:stretch>
          </p:blipFill>
          <p:spPr bwMode="auto">
            <a:xfrm>
              <a:off x="3216" y="2064"/>
              <a:ext cx="1248" cy="250"/>
            </a:xfrm>
            <a:prstGeom prst="rect">
              <a:avLst/>
            </a:prstGeom>
            <a:noFill/>
            <a:ln w="9525">
              <a:noFill/>
              <a:miter lim="800000"/>
              <a:headEnd/>
              <a:tailEnd/>
            </a:ln>
          </p:spPr>
        </p:pic>
        <p:pic>
          <p:nvPicPr>
            <p:cNvPr id="18443" name="Picture 37" descr="C:\DOCUME~1\Owner\LOCALS~1\Temp\npo000103.tmp"/>
            <p:cNvPicPr>
              <a:picLocks noChangeAspect="1" noChangeArrowheads="1"/>
            </p:cNvPicPr>
            <p:nvPr/>
          </p:nvPicPr>
          <p:blipFill>
            <a:blip r:embed="rId5" cstate="print">
              <a:lum contrast="-12000"/>
            </a:blip>
            <a:srcRect b="134"/>
            <a:stretch>
              <a:fillRect/>
            </a:stretch>
          </p:blipFill>
          <p:spPr bwMode="auto">
            <a:xfrm>
              <a:off x="3312" y="2160"/>
              <a:ext cx="1248" cy="250"/>
            </a:xfrm>
            <a:prstGeom prst="rect">
              <a:avLst/>
            </a:prstGeom>
            <a:noFill/>
            <a:ln w="9525">
              <a:noFill/>
              <a:miter lim="800000"/>
              <a:headEnd/>
              <a:tailEnd/>
            </a:ln>
          </p:spPr>
        </p:pic>
        <p:pic>
          <p:nvPicPr>
            <p:cNvPr id="18444" name="Picture 38" descr="C:\DOCUME~1\Owner\LOCALS~1\Temp\npo000105.tmp"/>
            <p:cNvPicPr>
              <a:picLocks noChangeAspect="1" noChangeArrowheads="1"/>
            </p:cNvPicPr>
            <p:nvPr/>
          </p:nvPicPr>
          <p:blipFill>
            <a:blip r:embed="rId5" cstate="print">
              <a:lum contrast="-12000"/>
            </a:blip>
            <a:srcRect b="134"/>
            <a:stretch>
              <a:fillRect/>
            </a:stretch>
          </p:blipFill>
          <p:spPr bwMode="auto">
            <a:xfrm>
              <a:off x="3408" y="2256"/>
              <a:ext cx="1248" cy="250"/>
            </a:xfrm>
            <a:prstGeom prst="rect">
              <a:avLst/>
            </a:prstGeom>
            <a:noFill/>
            <a:ln w="9525">
              <a:noFill/>
              <a:miter lim="800000"/>
              <a:headEnd/>
              <a:tailEnd/>
            </a:ln>
          </p:spPr>
        </p:pic>
        <p:pic>
          <p:nvPicPr>
            <p:cNvPr id="18445" name="Picture 39" descr="C:\DOCUME~1\Owner\LOCALS~1\Temp\npo000107.tmp"/>
            <p:cNvPicPr>
              <a:picLocks noChangeAspect="1" noChangeArrowheads="1"/>
            </p:cNvPicPr>
            <p:nvPr/>
          </p:nvPicPr>
          <p:blipFill>
            <a:blip r:embed="rId5" cstate="print">
              <a:lum contrast="-12000"/>
            </a:blip>
            <a:srcRect b="134"/>
            <a:stretch>
              <a:fillRect/>
            </a:stretch>
          </p:blipFill>
          <p:spPr bwMode="auto">
            <a:xfrm>
              <a:off x="3504" y="2352"/>
              <a:ext cx="1248" cy="250"/>
            </a:xfrm>
            <a:prstGeom prst="rect">
              <a:avLst/>
            </a:prstGeom>
            <a:noFill/>
            <a:ln w="9525">
              <a:noFill/>
              <a:miter lim="800000"/>
              <a:headEnd/>
              <a:tailEnd/>
            </a:ln>
          </p:spPr>
        </p:pic>
        <p:pic>
          <p:nvPicPr>
            <p:cNvPr id="18446" name="Picture 40" descr="C:\DOCUME~1\Owner\LOCALS~1\Temp\npo000109.tmp"/>
            <p:cNvPicPr>
              <a:picLocks noChangeAspect="1" noChangeArrowheads="1"/>
            </p:cNvPicPr>
            <p:nvPr/>
          </p:nvPicPr>
          <p:blipFill>
            <a:blip r:embed="rId5" cstate="print">
              <a:lum contrast="-12000"/>
            </a:blip>
            <a:srcRect b="134"/>
            <a:stretch>
              <a:fillRect/>
            </a:stretch>
          </p:blipFill>
          <p:spPr bwMode="auto">
            <a:xfrm>
              <a:off x="3600" y="2448"/>
              <a:ext cx="1248" cy="250"/>
            </a:xfrm>
            <a:prstGeom prst="rect">
              <a:avLst/>
            </a:prstGeom>
            <a:noFill/>
            <a:ln w="9525">
              <a:noFill/>
              <a:miter lim="800000"/>
              <a:headEnd/>
              <a:tailEnd/>
            </a:ln>
          </p:spPr>
        </p:pic>
        <p:pic>
          <p:nvPicPr>
            <p:cNvPr id="18447" name="Picture 41" descr="C:\DOCUME~1\Owner\LOCALS~1\Temp\npo00010b.tmp"/>
            <p:cNvPicPr>
              <a:picLocks noChangeAspect="1" noChangeArrowheads="1"/>
            </p:cNvPicPr>
            <p:nvPr/>
          </p:nvPicPr>
          <p:blipFill>
            <a:blip r:embed="rId5" cstate="print">
              <a:lum contrast="-12000"/>
            </a:blip>
            <a:srcRect b="134"/>
            <a:stretch>
              <a:fillRect/>
            </a:stretch>
          </p:blipFill>
          <p:spPr bwMode="auto">
            <a:xfrm>
              <a:off x="3696" y="2544"/>
              <a:ext cx="1248" cy="250"/>
            </a:xfrm>
            <a:prstGeom prst="rect">
              <a:avLst/>
            </a:prstGeom>
            <a:noFill/>
            <a:ln w="9525">
              <a:noFill/>
              <a:miter lim="800000"/>
              <a:headEnd/>
              <a:tailEnd/>
            </a:ln>
          </p:spPr>
        </p:pic>
        <p:pic>
          <p:nvPicPr>
            <p:cNvPr id="18448" name="Picture 42" descr="C:\DOCUME~1\Owner\LOCALS~1\Temp\npo00010d.tmp"/>
            <p:cNvPicPr>
              <a:picLocks noChangeAspect="1" noChangeArrowheads="1"/>
            </p:cNvPicPr>
            <p:nvPr/>
          </p:nvPicPr>
          <p:blipFill>
            <a:blip r:embed="rId5" cstate="print">
              <a:lum contrast="-12000"/>
            </a:blip>
            <a:srcRect b="134"/>
            <a:stretch>
              <a:fillRect/>
            </a:stretch>
          </p:blipFill>
          <p:spPr bwMode="auto">
            <a:xfrm>
              <a:off x="3792" y="2640"/>
              <a:ext cx="1248" cy="250"/>
            </a:xfrm>
            <a:prstGeom prst="rect">
              <a:avLst/>
            </a:prstGeom>
            <a:noFill/>
            <a:ln w="9525">
              <a:noFill/>
              <a:miter lim="800000"/>
              <a:headEnd/>
              <a:tailEnd/>
            </a:ln>
          </p:spPr>
        </p:pic>
        <p:pic>
          <p:nvPicPr>
            <p:cNvPr id="18449" name="Picture 44" descr="C:\DOCUME~1\Owner\LOCALS~1\Temp\npo00010f.tmp"/>
            <p:cNvPicPr>
              <a:picLocks noChangeAspect="1" noChangeArrowheads="1"/>
            </p:cNvPicPr>
            <p:nvPr/>
          </p:nvPicPr>
          <p:blipFill>
            <a:blip r:embed="rId5" cstate="print">
              <a:lum contrast="-12000"/>
            </a:blip>
            <a:srcRect b="134"/>
            <a:stretch>
              <a:fillRect/>
            </a:stretch>
          </p:blipFill>
          <p:spPr bwMode="auto">
            <a:xfrm>
              <a:off x="3888" y="2736"/>
              <a:ext cx="1248" cy="250"/>
            </a:xfrm>
            <a:prstGeom prst="rect">
              <a:avLst/>
            </a:prstGeom>
            <a:noFill/>
            <a:ln w="9525">
              <a:noFill/>
              <a:miter lim="800000"/>
              <a:headEnd/>
              <a:tailEnd/>
            </a:ln>
          </p:spPr>
        </p:pic>
        <p:pic>
          <p:nvPicPr>
            <p:cNvPr id="18450" name="Picture 45" descr="C:\DOCUME~1\Owner\LOCALS~1\Temp\npo000111.tmp"/>
            <p:cNvPicPr>
              <a:picLocks noChangeAspect="1" noChangeArrowheads="1"/>
            </p:cNvPicPr>
            <p:nvPr/>
          </p:nvPicPr>
          <p:blipFill>
            <a:blip r:embed="rId5" cstate="print">
              <a:lum contrast="-12000"/>
            </a:blip>
            <a:srcRect b="134"/>
            <a:stretch>
              <a:fillRect/>
            </a:stretch>
          </p:blipFill>
          <p:spPr bwMode="auto">
            <a:xfrm>
              <a:off x="3984" y="2832"/>
              <a:ext cx="1248" cy="250"/>
            </a:xfrm>
            <a:prstGeom prst="rect">
              <a:avLst/>
            </a:prstGeom>
            <a:noFill/>
            <a:ln w="9525">
              <a:noFill/>
              <a:miter lim="800000"/>
              <a:headEnd/>
              <a:tailEnd/>
            </a:ln>
          </p:spPr>
        </p:pic>
        <p:pic>
          <p:nvPicPr>
            <p:cNvPr id="18451" name="Picture 46" descr="C:\DOCUME~1\Owner\LOCALS~1\Temp\npo000113.tmp"/>
            <p:cNvPicPr>
              <a:picLocks noChangeAspect="1" noChangeArrowheads="1"/>
            </p:cNvPicPr>
            <p:nvPr/>
          </p:nvPicPr>
          <p:blipFill>
            <a:blip r:embed="rId5" cstate="print">
              <a:lum contrast="-12000"/>
            </a:blip>
            <a:srcRect b="134"/>
            <a:stretch>
              <a:fillRect/>
            </a:stretch>
          </p:blipFill>
          <p:spPr bwMode="auto">
            <a:xfrm>
              <a:off x="4080" y="2928"/>
              <a:ext cx="1248" cy="250"/>
            </a:xfrm>
            <a:prstGeom prst="rect">
              <a:avLst/>
            </a:prstGeom>
            <a:noFill/>
            <a:ln w="9525">
              <a:noFill/>
              <a:miter lim="800000"/>
              <a:headEnd/>
              <a:tailEnd/>
            </a:ln>
          </p:spPr>
        </p:pic>
      </p:grpSp>
      <p:sp>
        <p:nvSpPr>
          <p:cNvPr id="18439" name="Text Box 48"/>
          <p:cNvSpPr txBox="1">
            <a:spLocks noChangeArrowheads="1"/>
          </p:cNvSpPr>
          <p:nvPr/>
        </p:nvSpPr>
        <p:spPr bwMode="auto">
          <a:xfrm>
            <a:off x="6705600" y="1143000"/>
            <a:ext cx="2286000" cy="915988"/>
          </a:xfrm>
          <a:prstGeom prst="rect">
            <a:avLst/>
          </a:prstGeom>
          <a:noFill/>
          <a:ln w="9525">
            <a:noFill/>
            <a:miter lim="800000"/>
            <a:headEnd/>
            <a:tailEnd/>
          </a:ln>
        </p:spPr>
        <p:txBody>
          <a:bodyPr>
            <a:spAutoFit/>
          </a:bodyPr>
          <a:lstStyle/>
          <a:p>
            <a:r>
              <a:rPr lang="en-US" sz="1800" b="1">
                <a:solidFill>
                  <a:srgbClr val="000000"/>
                </a:solidFill>
                <a:latin typeface="Arial" charset="0"/>
              </a:rPr>
              <a:t>Full set of stocking standards for the FSP</a:t>
            </a:r>
          </a:p>
        </p:txBody>
      </p:sp>
      <p:sp>
        <p:nvSpPr>
          <p:cNvPr id="18440" name="Text Box 49"/>
          <p:cNvSpPr txBox="1">
            <a:spLocks noChangeArrowheads="1"/>
          </p:cNvSpPr>
          <p:nvPr/>
        </p:nvSpPr>
        <p:spPr bwMode="auto">
          <a:xfrm>
            <a:off x="5791200" y="5715000"/>
            <a:ext cx="3124200" cy="641350"/>
          </a:xfrm>
          <a:prstGeom prst="rect">
            <a:avLst/>
          </a:prstGeom>
          <a:noFill/>
          <a:ln w="9525">
            <a:noFill/>
            <a:miter lim="800000"/>
            <a:headEnd/>
            <a:tailEnd/>
          </a:ln>
        </p:spPr>
        <p:txBody>
          <a:bodyPr>
            <a:spAutoFit/>
          </a:bodyPr>
          <a:lstStyle/>
          <a:p>
            <a:r>
              <a:rPr lang="en-US" sz="1800" b="1">
                <a:solidFill>
                  <a:srgbClr val="000000"/>
                </a:solidFill>
                <a:latin typeface="Arial" charset="0"/>
              </a:rPr>
              <a:t>Examined in the context of all FDU’s under the FSP</a:t>
            </a:r>
          </a:p>
        </p:txBody>
      </p:sp>
    </p:spTree>
    <p:extLst>
      <p:ext uri="{BB962C8B-B14F-4D97-AF65-F5344CB8AC3E}">
        <p14:creationId xmlns:p14="http://schemas.microsoft.com/office/powerpoint/2010/main" val="4065689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474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77" grpId="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13" descr="C:\My Documents\Projects\Brian Raymer project\PICTURES\DSCN0464.JPG"/>
          <p:cNvPicPr>
            <a:picLocks noChangeAspect="1" noChangeArrowheads="1"/>
          </p:cNvPicPr>
          <p:nvPr/>
        </p:nvPicPr>
        <p:blipFill>
          <a:blip r:embed="rId3" cstate="print"/>
          <a:srcRect r="18"/>
          <a:stretch>
            <a:fillRect/>
          </a:stretch>
        </p:blipFill>
        <p:spPr bwMode="auto">
          <a:xfrm>
            <a:off x="4800600" y="1447800"/>
            <a:ext cx="4343400" cy="5238750"/>
          </a:xfrm>
          <a:prstGeom prst="rect">
            <a:avLst/>
          </a:prstGeom>
          <a:noFill/>
          <a:ln w="9525">
            <a:noFill/>
            <a:miter lim="800000"/>
            <a:headEnd/>
            <a:tailEnd/>
          </a:ln>
        </p:spPr>
      </p:pic>
      <p:sp>
        <p:nvSpPr>
          <p:cNvPr id="135170" name="Rectangle 2"/>
          <p:cNvSpPr>
            <a:spLocks noGrp="1" noChangeArrowheads="1"/>
          </p:cNvSpPr>
          <p:nvPr>
            <p:ph type="title"/>
          </p:nvPr>
        </p:nvSpPr>
        <p:spPr>
          <a:xfrm>
            <a:off x="457200" y="152400"/>
            <a:ext cx="8686800" cy="1219200"/>
          </a:xfrm>
        </p:spPr>
        <p:txBody>
          <a:bodyPr/>
          <a:lstStyle/>
          <a:p>
            <a:pPr algn="l">
              <a:defRPr/>
            </a:pPr>
            <a:r>
              <a:rPr lang="en-US" altLang="en-US" sz="2400" i="1" dirty="0" smtClean="0">
                <a:solidFill>
                  <a:schemeClr val="bg2"/>
                </a:solidFill>
              </a:rPr>
              <a:t>Stocking Standards: FACTORS </a:t>
            </a:r>
            <a:br>
              <a:rPr lang="en-US" altLang="en-US" sz="2400" i="1" dirty="0" smtClean="0">
                <a:solidFill>
                  <a:schemeClr val="bg2"/>
                </a:solidFill>
              </a:rPr>
            </a:br>
            <a:r>
              <a:rPr lang="en-US" altLang="en-US" sz="2800" dirty="0" smtClean="0">
                <a:solidFill>
                  <a:schemeClr val="tx1"/>
                </a:solidFill>
              </a:rPr>
              <a:t>Even-aged Regen (1 age class)</a:t>
            </a:r>
            <a:endParaRPr lang="en-US" altLang="en-US" sz="2800" dirty="0" smtClean="0">
              <a:solidFill>
                <a:srgbClr val="990000"/>
              </a:solidFill>
            </a:endParaRPr>
          </a:p>
        </p:txBody>
      </p:sp>
      <p:sp>
        <p:nvSpPr>
          <p:cNvPr id="6148" name="Text Box 8"/>
          <p:cNvSpPr txBox="1">
            <a:spLocks noChangeArrowheads="1"/>
          </p:cNvSpPr>
          <p:nvPr/>
        </p:nvSpPr>
        <p:spPr bwMode="auto">
          <a:xfrm>
            <a:off x="539552" y="1340768"/>
            <a:ext cx="4248472" cy="4447371"/>
          </a:xfrm>
          <a:prstGeom prst="rect">
            <a:avLst/>
          </a:prstGeom>
          <a:solidFill>
            <a:srgbClr val="92D050">
              <a:alpha val="50000"/>
            </a:srgbClr>
          </a:solidFill>
          <a:ln w="38100">
            <a:noFill/>
            <a:miter lim="800000"/>
            <a:headEnd/>
            <a:tailEnd/>
          </a:ln>
        </p:spPr>
        <p:txBody>
          <a:bodyPr wrap="square">
            <a:spAutoFit/>
          </a:bodyPr>
          <a:lstStyle/>
          <a:p>
            <a:pPr marL="457200" indent="-457200">
              <a:spcBef>
                <a:spcPct val="50000"/>
              </a:spcBef>
            </a:pPr>
            <a:r>
              <a:rPr lang="en-US" sz="1800" b="1" dirty="0">
                <a:solidFill>
                  <a:srgbClr val="000000"/>
                </a:solidFill>
                <a:latin typeface="Verdana" pitchFamily="34" charset="0"/>
              </a:rPr>
              <a:t>FACTORS:</a:t>
            </a:r>
          </a:p>
          <a:p>
            <a:pPr marL="457200" indent="-457200">
              <a:spcBef>
                <a:spcPct val="50000"/>
              </a:spcBef>
              <a:buFontTx/>
              <a:buAutoNum type="arabicPeriod"/>
            </a:pPr>
            <a:r>
              <a:rPr lang="en-US" sz="1800" dirty="0">
                <a:solidFill>
                  <a:srgbClr val="000000"/>
                </a:solidFill>
                <a:latin typeface="Verdana" pitchFamily="34" charset="0"/>
              </a:rPr>
              <a:t>Long-term Forest health risks relevant to species selection</a:t>
            </a:r>
          </a:p>
          <a:p>
            <a:pPr marL="914400" lvl="1" indent="-457200">
              <a:spcBef>
                <a:spcPct val="50000"/>
              </a:spcBef>
              <a:buFontTx/>
              <a:buChar char="•"/>
            </a:pPr>
            <a:r>
              <a:rPr lang="en-US" sz="1600" dirty="0">
                <a:solidFill>
                  <a:srgbClr val="000000"/>
                </a:solidFill>
                <a:latin typeface="Verdana" pitchFamily="34" charset="0"/>
              </a:rPr>
              <a:t>AND occurrence and extent of those risks.</a:t>
            </a:r>
          </a:p>
          <a:p>
            <a:pPr marL="457200" indent="-457200">
              <a:spcBef>
                <a:spcPct val="50000"/>
              </a:spcBef>
              <a:buFontTx/>
              <a:buAutoNum type="arabicPeriod"/>
            </a:pPr>
            <a:r>
              <a:rPr lang="en-US" sz="1800" dirty="0">
                <a:solidFill>
                  <a:srgbClr val="000000"/>
                </a:solidFill>
                <a:latin typeface="Verdana" pitchFamily="34" charset="0"/>
              </a:rPr>
              <a:t>Commercially valuable and ecological suitable tree species</a:t>
            </a:r>
          </a:p>
          <a:p>
            <a:pPr marL="457200" indent="-457200">
              <a:spcBef>
                <a:spcPct val="50000"/>
              </a:spcBef>
              <a:buFontTx/>
              <a:buAutoNum type="arabicPeriod"/>
            </a:pPr>
            <a:r>
              <a:rPr lang="en-US" sz="1800" dirty="0">
                <a:solidFill>
                  <a:srgbClr val="000000"/>
                </a:solidFill>
                <a:latin typeface="Verdana" pitchFamily="34" charset="0"/>
              </a:rPr>
              <a:t>Numbers </a:t>
            </a:r>
            <a:r>
              <a:rPr lang="en-US" sz="1800" dirty="0" smtClean="0">
                <a:solidFill>
                  <a:srgbClr val="000000"/>
                </a:solidFill>
                <a:latin typeface="Verdana" pitchFamily="34" charset="0"/>
              </a:rPr>
              <a:t>and Distribution of </a:t>
            </a:r>
            <a:r>
              <a:rPr lang="en-US" sz="1800" dirty="0">
                <a:solidFill>
                  <a:srgbClr val="000000"/>
                </a:solidFill>
                <a:latin typeface="Verdana" pitchFamily="34" charset="0"/>
              </a:rPr>
              <a:t>trees</a:t>
            </a:r>
          </a:p>
          <a:p>
            <a:pPr marL="457200" indent="-457200">
              <a:spcBef>
                <a:spcPct val="50000"/>
              </a:spcBef>
              <a:buFontTx/>
              <a:buAutoNum type="arabicPeriod"/>
            </a:pPr>
            <a:r>
              <a:rPr lang="en-US" sz="1800" dirty="0" smtClean="0">
                <a:solidFill>
                  <a:srgbClr val="000000"/>
                </a:solidFill>
                <a:latin typeface="Verdana" pitchFamily="34" charset="0"/>
              </a:rPr>
              <a:t>Characteristics </a:t>
            </a:r>
            <a:r>
              <a:rPr lang="en-US" sz="1800" dirty="0">
                <a:solidFill>
                  <a:srgbClr val="000000"/>
                </a:solidFill>
                <a:latin typeface="Verdana" pitchFamily="34" charset="0"/>
              </a:rPr>
              <a:t>of trees required to maintain adequate stocking.</a:t>
            </a:r>
          </a:p>
          <a:p>
            <a:pPr marL="457200" indent="-457200">
              <a:spcBef>
                <a:spcPct val="50000"/>
              </a:spcBef>
            </a:pPr>
            <a:endParaRPr lang="en-US" sz="1800" dirty="0">
              <a:solidFill>
                <a:srgbClr val="000000"/>
              </a:solidFill>
              <a:latin typeface="Verdana" pitchFamily="34" charset="0"/>
            </a:endParaRPr>
          </a:p>
        </p:txBody>
      </p:sp>
    </p:spTree>
    <p:extLst>
      <p:ext uri="{BB962C8B-B14F-4D97-AF65-F5344CB8AC3E}">
        <p14:creationId xmlns:p14="http://schemas.microsoft.com/office/powerpoint/2010/main" val="8202988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1026"/>
          <p:cNvSpPr>
            <a:spLocks noGrp="1" noChangeArrowheads="1"/>
          </p:cNvSpPr>
          <p:nvPr>
            <p:ph type="title"/>
          </p:nvPr>
        </p:nvSpPr>
        <p:spPr>
          <a:xfrm>
            <a:off x="457200" y="0"/>
            <a:ext cx="8534400" cy="1219200"/>
          </a:xfrm>
        </p:spPr>
        <p:txBody>
          <a:bodyPr/>
          <a:lstStyle/>
          <a:p>
            <a:pPr algn="l">
              <a:defRPr/>
            </a:pPr>
            <a:r>
              <a:rPr lang="en-US" altLang="en-US" sz="2400" i="1" dirty="0" smtClean="0">
                <a:solidFill>
                  <a:schemeClr val="bg2"/>
                </a:solidFill>
              </a:rPr>
              <a:t>Stocking Standards: </a:t>
            </a:r>
            <a:br>
              <a:rPr lang="en-US" altLang="en-US" sz="2400" i="1" dirty="0" smtClean="0">
                <a:solidFill>
                  <a:schemeClr val="bg2"/>
                </a:solidFill>
              </a:rPr>
            </a:br>
            <a:r>
              <a:rPr lang="en-US" altLang="en-US" sz="2800" dirty="0" smtClean="0">
                <a:solidFill>
                  <a:schemeClr val="tx1"/>
                </a:solidFill>
              </a:rPr>
              <a:t>FACTORS</a:t>
            </a:r>
          </a:p>
        </p:txBody>
      </p:sp>
      <p:sp>
        <p:nvSpPr>
          <p:cNvPr id="5125" name="Text Box 1027"/>
          <p:cNvSpPr txBox="1">
            <a:spLocks noChangeArrowheads="1"/>
          </p:cNvSpPr>
          <p:nvPr/>
        </p:nvSpPr>
        <p:spPr bwMode="auto">
          <a:xfrm>
            <a:off x="323528" y="2276872"/>
            <a:ext cx="7270576" cy="2785378"/>
          </a:xfrm>
          <a:prstGeom prst="rect">
            <a:avLst/>
          </a:prstGeom>
          <a:solidFill>
            <a:schemeClr val="bg2">
              <a:lumMod val="20000"/>
              <a:lumOff val="80000"/>
              <a:alpha val="50000"/>
            </a:schemeClr>
          </a:solidFill>
          <a:ln w="38100">
            <a:noFill/>
            <a:miter lim="800000"/>
            <a:headEnd/>
            <a:tailEnd/>
          </a:ln>
        </p:spPr>
        <p:txBody>
          <a:bodyPr wrap="square">
            <a:spAutoFit/>
          </a:bodyPr>
          <a:lstStyle/>
          <a:p>
            <a:pPr marL="457200" indent="-457200">
              <a:spcBef>
                <a:spcPct val="50000"/>
              </a:spcBef>
              <a:buFontTx/>
              <a:buAutoNum type="arabicPeriod"/>
            </a:pPr>
            <a:r>
              <a:rPr lang="en-US" sz="1800" dirty="0">
                <a:latin typeface="Verdana" pitchFamily="34" charset="0"/>
              </a:rPr>
              <a:t>Long-term Forest </a:t>
            </a:r>
            <a:r>
              <a:rPr lang="en-US" sz="1800" dirty="0" smtClean="0">
                <a:latin typeface="Verdana" pitchFamily="34" charset="0"/>
              </a:rPr>
              <a:t>Health </a:t>
            </a:r>
            <a:r>
              <a:rPr lang="en-US" sz="1800" dirty="0">
                <a:latin typeface="Verdana" pitchFamily="34" charset="0"/>
              </a:rPr>
              <a:t>risks relevant to species selection</a:t>
            </a:r>
          </a:p>
          <a:p>
            <a:pPr marL="914400" lvl="1" indent="-457200">
              <a:spcBef>
                <a:spcPct val="50000"/>
              </a:spcBef>
              <a:buFontTx/>
              <a:buChar char="•"/>
            </a:pPr>
            <a:r>
              <a:rPr lang="en-US" sz="1600" dirty="0">
                <a:latin typeface="Verdana" pitchFamily="34" charset="0"/>
              </a:rPr>
              <a:t>AND occurrence and extent of those risks</a:t>
            </a:r>
            <a:r>
              <a:rPr lang="en-US" sz="1600" dirty="0" smtClean="0">
                <a:latin typeface="Verdana" pitchFamily="34" charset="0"/>
              </a:rPr>
              <a:t>.</a:t>
            </a:r>
          </a:p>
          <a:p>
            <a:pPr marL="914400" lvl="1" indent="-457200">
              <a:spcBef>
                <a:spcPct val="50000"/>
              </a:spcBef>
              <a:buFontTx/>
              <a:buChar char="•"/>
            </a:pPr>
            <a:r>
              <a:rPr lang="en-US" sz="1600" dirty="0" smtClean="0">
                <a:latin typeface="Verdana" pitchFamily="34" charset="0"/>
              </a:rPr>
              <a:t>Importance – e.g., mortality due to a forest health risk such as </a:t>
            </a:r>
            <a:r>
              <a:rPr lang="en-US" sz="1600" i="1" dirty="0" smtClean="0">
                <a:latin typeface="Verdana" pitchFamily="34" charset="0"/>
              </a:rPr>
              <a:t>Dothistrom</a:t>
            </a:r>
            <a:r>
              <a:rPr lang="en-US" sz="1600" dirty="0" smtClean="0">
                <a:latin typeface="Verdana" pitchFamily="34" charset="0"/>
              </a:rPr>
              <a:t>a – where is it an issue?</a:t>
            </a:r>
          </a:p>
          <a:p>
            <a:pPr marL="914400" lvl="1" indent="-457200">
              <a:spcBef>
                <a:spcPct val="50000"/>
              </a:spcBef>
              <a:buFontTx/>
              <a:buChar char="•"/>
            </a:pPr>
            <a:r>
              <a:rPr lang="en-US" sz="1600" dirty="0" smtClean="0">
                <a:latin typeface="Verdana" pitchFamily="34" charset="0"/>
              </a:rPr>
              <a:t>What about other forest health agents?</a:t>
            </a:r>
            <a:endParaRPr lang="en-US" sz="1600" dirty="0">
              <a:latin typeface="Verdana" pitchFamily="34" charset="0"/>
            </a:endParaRPr>
          </a:p>
          <a:p>
            <a:pPr marL="914400" lvl="1" indent="-457200">
              <a:spcBef>
                <a:spcPct val="50000"/>
              </a:spcBef>
              <a:buFontTx/>
              <a:buChar char="•"/>
            </a:pPr>
            <a:endParaRPr lang="en-US" sz="1600" dirty="0" smtClean="0">
              <a:latin typeface="Verdana" pitchFamily="34" charset="0"/>
            </a:endParaRPr>
          </a:p>
          <a:p>
            <a:pPr marL="914400" lvl="1" indent="-457200">
              <a:spcBef>
                <a:spcPct val="50000"/>
              </a:spcBef>
              <a:buFontTx/>
              <a:buChar char="•"/>
            </a:pPr>
            <a:endParaRPr lang="en-US" sz="1800" dirty="0">
              <a:latin typeface="Verdana" pitchFamily="34" charset="0"/>
            </a:endParaRPr>
          </a:p>
        </p:txBody>
      </p:sp>
      <p:sp>
        <p:nvSpPr>
          <p:cNvPr id="5128" name="Text Box 1029"/>
          <p:cNvSpPr txBox="1">
            <a:spLocks noChangeArrowheads="1"/>
          </p:cNvSpPr>
          <p:nvPr/>
        </p:nvSpPr>
        <p:spPr bwMode="auto">
          <a:xfrm>
            <a:off x="609600" y="1143000"/>
            <a:ext cx="8001000" cy="1054100"/>
          </a:xfrm>
          <a:prstGeom prst="rect">
            <a:avLst/>
          </a:prstGeom>
          <a:solidFill>
            <a:srgbClr val="92D050">
              <a:alpha val="50000"/>
            </a:srgbClr>
          </a:solidFill>
          <a:ln w="38100">
            <a:noFill/>
            <a:miter lim="800000"/>
            <a:headEnd/>
            <a:tailEnd/>
          </a:ln>
        </p:spPr>
        <p:txBody>
          <a:bodyPr>
            <a:spAutoFit/>
          </a:bodyPr>
          <a:lstStyle/>
          <a:p>
            <a:pPr marL="457200" indent="-457200">
              <a:spcBef>
                <a:spcPct val="50000"/>
              </a:spcBef>
            </a:pPr>
            <a:r>
              <a:rPr lang="en-US" sz="1800" b="1" u="sng" dirty="0">
                <a:latin typeface="Verdana" pitchFamily="34" charset="0"/>
              </a:rPr>
              <a:t>FPPR Schedule (s.6) </a:t>
            </a:r>
          </a:p>
          <a:p>
            <a:pPr marL="457200" indent="-457200">
              <a:spcBef>
                <a:spcPct val="50000"/>
              </a:spcBef>
              <a:buFontTx/>
              <a:buChar char="•"/>
            </a:pPr>
            <a:r>
              <a:rPr lang="en-US" sz="1800" b="1" dirty="0">
                <a:latin typeface="Verdana" pitchFamily="34" charset="0"/>
              </a:rPr>
              <a:t>Factors to consider</a:t>
            </a:r>
            <a:r>
              <a:rPr lang="en-US" sz="1800" dirty="0">
                <a:latin typeface="Verdana" pitchFamily="34" charset="0"/>
              </a:rPr>
              <a:t> when designing standards FOR ESTABLISHED OR RETAINED TREES:</a:t>
            </a:r>
            <a:endParaRPr lang="en-US" sz="1800" b="1" dirty="0">
              <a:latin typeface="Verdana" pitchFamily="34" charset="0"/>
            </a:endParaRPr>
          </a:p>
        </p:txBody>
      </p:sp>
      <p:pic>
        <p:nvPicPr>
          <p:cNvPr id="45058" name="Picture 2" descr="http://www.nzffa.org.nz/assets/132/dothistroma-fig1.jpg"/>
          <p:cNvPicPr>
            <a:picLocks noChangeAspect="1" noChangeArrowheads="1"/>
          </p:cNvPicPr>
          <p:nvPr/>
        </p:nvPicPr>
        <p:blipFill>
          <a:blip r:embed="rId3" cstate="print"/>
          <a:srcRect/>
          <a:stretch>
            <a:fillRect/>
          </a:stretch>
        </p:blipFill>
        <p:spPr bwMode="auto">
          <a:xfrm>
            <a:off x="5506830" y="3789040"/>
            <a:ext cx="3349138" cy="2500789"/>
          </a:xfrm>
          <a:prstGeom prst="rect">
            <a:avLst/>
          </a:prstGeom>
          <a:noFill/>
          <a:effectLst>
            <a:innerShdw blurRad="63500" dist="50800" dir="18900000">
              <a:prstClr val="black">
                <a:alpha val="50000"/>
              </a:prstClr>
            </a:innerShdw>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1026"/>
          <p:cNvSpPr>
            <a:spLocks noGrp="1" noChangeArrowheads="1"/>
          </p:cNvSpPr>
          <p:nvPr>
            <p:ph type="title"/>
          </p:nvPr>
        </p:nvSpPr>
        <p:spPr>
          <a:xfrm>
            <a:off x="457200" y="0"/>
            <a:ext cx="8534400" cy="1219200"/>
          </a:xfrm>
        </p:spPr>
        <p:txBody>
          <a:bodyPr/>
          <a:lstStyle/>
          <a:p>
            <a:pPr algn="l">
              <a:defRPr/>
            </a:pPr>
            <a:r>
              <a:rPr lang="en-US" altLang="en-US" sz="2400" i="1" dirty="0" smtClean="0">
                <a:solidFill>
                  <a:schemeClr val="bg2"/>
                </a:solidFill>
              </a:rPr>
              <a:t>Stocking Standards: </a:t>
            </a:r>
            <a:br>
              <a:rPr lang="en-US" altLang="en-US" sz="2400" i="1" dirty="0" smtClean="0">
                <a:solidFill>
                  <a:schemeClr val="bg2"/>
                </a:solidFill>
              </a:rPr>
            </a:br>
            <a:r>
              <a:rPr lang="en-US" altLang="en-US" sz="2800" dirty="0" smtClean="0">
                <a:solidFill>
                  <a:schemeClr val="tx1"/>
                </a:solidFill>
              </a:rPr>
              <a:t>FACTORS</a:t>
            </a:r>
          </a:p>
        </p:txBody>
      </p:sp>
      <p:sp>
        <p:nvSpPr>
          <p:cNvPr id="5125" name="Text Box 1027"/>
          <p:cNvSpPr txBox="1">
            <a:spLocks noChangeArrowheads="1"/>
          </p:cNvSpPr>
          <p:nvPr/>
        </p:nvSpPr>
        <p:spPr bwMode="auto">
          <a:xfrm>
            <a:off x="251520" y="1052736"/>
            <a:ext cx="8352928" cy="2139047"/>
          </a:xfrm>
          <a:prstGeom prst="rect">
            <a:avLst/>
          </a:prstGeom>
          <a:solidFill>
            <a:schemeClr val="bg2">
              <a:lumMod val="20000"/>
              <a:lumOff val="80000"/>
              <a:alpha val="50000"/>
            </a:schemeClr>
          </a:solidFill>
          <a:ln w="38100">
            <a:noFill/>
            <a:miter lim="800000"/>
            <a:headEnd/>
            <a:tailEnd/>
          </a:ln>
        </p:spPr>
        <p:txBody>
          <a:bodyPr wrap="square">
            <a:spAutoFit/>
          </a:bodyPr>
          <a:lstStyle/>
          <a:p>
            <a:pPr marL="457200" indent="-457200">
              <a:spcBef>
                <a:spcPct val="50000"/>
              </a:spcBef>
            </a:pPr>
            <a:r>
              <a:rPr lang="en-US" sz="1800" dirty="0" smtClean="0">
                <a:latin typeface="Verdana" pitchFamily="34" charset="0"/>
              </a:rPr>
              <a:t>1. Long-term </a:t>
            </a:r>
            <a:r>
              <a:rPr lang="en-US" sz="1800" dirty="0">
                <a:latin typeface="Verdana" pitchFamily="34" charset="0"/>
              </a:rPr>
              <a:t>Forest health risks relevant to species selection</a:t>
            </a:r>
          </a:p>
          <a:p>
            <a:pPr marL="914400" lvl="1" indent="-457200">
              <a:spcBef>
                <a:spcPct val="50000"/>
              </a:spcBef>
              <a:buFontTx/>
              <a:buChar char="•"/>
            </a:pPr>
            <a:r>
              <a:rPr lang="en-US" sz="1600" dirty="0" smtClean="0">
                <a:latin typeface="Verdana" pitchFamily="34" charset="0"/>
              </a:rPr>
              <a:t>Other sources </a:t>
            </a:r>
          </a:p>
          <a:p>
            <a:pPr marL="914400" lvl="1" indent="-457200">
              <a:spcBef>
                <a:spcPct val="50000"/>
              </a:spcBef>
              <a:buFontTx/>
              <a:buChar char="•"/>
            </a:pPr>
            <a:r>
              <a:rPr lang="en-US" sz="1600" b="1" dirty="0" smtClean="0">
                <a:latin typeface="Verdana" pitchFamily="34" charset="0"/>
              </a:rPr>
              <a:t>RESULTS</a:t>
            </a:r>
            <a:r>
              <a:rPr lang="en-US" sz="1600" dirty="0" smtClean="0">
                <a:latin typeface="Verdana" pitchFamily="34" charset="0"/>
              </a:rPr>
              <a:t> runs of species planted by BEC unit – compared against risk factors – note the amount of Pl as a proportion planted.</a:t>
            </a:r>
          </a:p>
          <a:p>
            <a:pPr marL="914400" lvl="1" indent="-457200">
              <a:spcBef>
                <a:spcPct val="50000"/>
              </a:spcBef>
              <a:buFontTx/>
              <a:buChar char="•"/>
            </a:pPr>
            <a:endParaRPr lang="en-US" sz="1600" dirty="0" smtClean="0">
              <a:latin typeface="Verdana" pitchFamily="34" charset="0"/>
            </a:endParaRPr>
          </a:p>
          <a:p>
            <a:pPr marL="914400" lvl="1" indent="-457200">
              <a:spcBef>
                <a:spcPct val="50000"/>
              </a:spcBef>
              <a:buFontTx/>
              <a:buChar char="•"/>
            </a:pPr>
            <a:endParaRPr lang="en-US" sz="1800" dirty="0">
              <a:latin typeface="Verdana" pitchFamily="34" charset="0"/>
            </a:endParaRPr>
          </a:p>
        </p:txBody>
      </p:sp>
      <p:pic>
        <p:nvPicPr>
          <p:cNvPr id="5122" name="Picture 2"/>
          <p:cNvPicPr>
            <a:picLocks noChangeAspect="1" noChangeArrowheads="1"/>
          </p:cNvPicPr>
          <p:nvPr/>
        </p:nvPicPr>
        <p:blipFill>
          <a:blip r:embed="rId3" cstate="print"/>
          <a:srcRect/>
          <a:stretch>
            <a:fillRect/>
          </a:stretch>
        </p:blipFill>
        <p:spPr bwMode="auto">
          <a:xfrm>
            <a:off x="1187624" y="2492896"/>
            <a:ext cx="6120680" cy="369574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539552" y="2564904"/>
            <a:ext cx="7920880" cy="2448272"/>
          </a:xfrm>
          <a:prstGeom prst="rect">
            <a:avLst/>
          </a:prstGeom>
          <a:solidFill>
            <a:srgbClr val="FFFF00">
              <a:alpha val="25000"/>
            </a:srgbClr>
          </a:solidFill>
          <a:ln w="9525" cap="flat" cmpd="sng" algn="ctr">
            <a:solidFill>
              <a:schemeClr val="tx1"/>
            </a:solidFill>
            <a:prstDash val="solid"/>
            <a:round/>
            <a:headEnd type="none" w="med" len="med"/>
            <a:tailEnd type="none" w="med" len="med"/>
          </a:ln>
          <a:effectLst>
            <a:innerShdw blurRad="63500" dist="50800" dir="18900000">
              <a:prstClr val="black">
                <a:alpha val="50000"/>
              </a:prstClr>
            </a:inn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smtClean="0">
              <a:ln>
                <a:noFill/>
              </a:ln>
              <a:solidFill>
                <a:schemeClr val="tx1"/>
              </a:solidFill>
              <a:effectLst/>
              <a:latin typeface="Times" pitchFamily="18" charset="0"/>
            </a:endParaRPr>
          </a:p>
        </p:txBody>
      </p:sp>
      <p:sp>
        <p:nvSpPr>
          <p:cNvPr id="129026" name="Rectangle 1026"/>
          <p:cNvSpPr>
            <a:spLocks noGrp="1" noChangeArrowheads="1"/>
          </p:cNvSpPr>
          <p:nvPr>
            <p:ph type="title"/>
          </p:nvPr>
        </p:nvSpPr>
        <p:spPr>
          <a:xfrm>
            <a:off x="457200" y="0"/>
            <a:ext cx="8534400" cy="1219200"/>
          </a:xfrm>
        </p:spPr>
        <p:txBody>
          <a:bodyPr/>
          <a:lstStyle/>
          <a:p>
            <a:pPr algn="l">
              <a:defRPr/>
            </a:pPr>
            <a:r>
              <a:rPr lang="en-US" altLang="en-US" sz="2400" i="1" dirty="0" smtClean="0">
                <a:solidFill>
                  <a:schemeClr val="bg2"/>
                </a:solidFill>
              </a:rPr>
              <a:t>Stocking Standards: </a:t>
            </a:r>
            <a:br>
              <a:rPr lang="en-US" altLang="en-US" sz="2400" i="1" dirty="0" smtClean="0">
                <a:solidFill>
                  <a:schemeClr val="bg2"/>
                </a:solidFill>
              </a:rPr>
            </a:br>
            <a:r>
              <a:rPr lang="en-US" altLang="en-US" sz="2800" dirty="0" smtClean="0">
                <a:solidFill>
                  <a:schemeClr val="tx1"/>
                </a:solidFill>
              </a:rPr>
              <a:t>FACTORS</a:t>
            </a:r>
          </a:p>
        </p:txBody>
      </p:sp>
      <p:sp>
        <p:nvSpPr>
          <p:cNvPr id="5125" name="Text Box 1027"/>
          <p:cNvSpPr txBox="1">
            <a:spLocks noChangeArrowheads="1"/>
          </p:cNvSpPr>
          <p:nvPr/>
        </p:nvSpPr>
        <p:spPr bwMode="auto">
          <a:xfrm>
            <a:off x="251520" y="1052736"/>
            <a:ext cx="8352928" cy="5032147"/>
          </a:xfrm>
          <a:prstGeom prst="rect">
            <a:avLst/>
          </a:prstGeom>
          <a:solidFill>
            <a:schemeClr val="bg2">
              <a:lumMod val="20000"/>
              <a:lumOff val="80000"/>
              <a:alpha val="50000"/>
            </a:schemeClr>
          </a:solidFill>
          <a:ln w="38100">
            <a:noFill/>
            <a:miter lim="800000"/>
            <a:headEnd/>
            <a:tailEnd/>
          </a:ln>
        </p:spPr>
        <p:txBody>
          <a:bodyPr wrap="square">
            <a:spAutoFit/>
          </a:bodyPr>
          <a:lstStyle/>
          <a:p>
            <a:pPr marL="457200" indent="-457200">
              <a:spcBef>
                <a:spcPct val="50000"/>
              </a:spcBef>
            </a:pPr>
            <a:r>
              <a:rPr lang="en-US" sz="1800" dirty="0" smtClean="0">
                <a:latin typeface="Verdana" pitchFamily="34" charset="0"/>
              </a:rPr>
              <a:t>1. Long-term </a:t>
            </a:r>
            <a:r>
              <a:rPr lang="en-US" sz="1800" dirty="0">
                <a:latin typeface="Verdana" pitchFamily="34" charset="0"/>
              </a:rPr>
              <a:t>Forest health risks relevant to species selection</a:t>
            </a:r>
          </a:p>
          <a:p>
            <a:pPr marL="914400" lvl="1" indent="-457200">
              <a:spcBef>
                <a:spcPct val="50000"/>
              </a:spcBef>
              <a:buFontTx/>
              <a:buChar char="•"/>
            </a:pPr>
            <a:r>
              <a:rPr lang="en-US" sz="1600" dirty="0" smtClean="0">
                <a:latin typeface="Verdana" pitchFamily="34" charset="0"/>
              </a:rPr>
              <a:t>Other sources – e.g., climate change analysis</a:t>
            </a:r>
          </a:p>
          <a:p>
            <a:pPr marL="914400" lvl="1" indent="-457200">
              <a:spcBef>
                <a:spcPct val="50000"/>
              </a:spcBef>
              <a:buFontTx/>
              <a:buChar char="•"/>
            </a:pPr>
            <a:r>
              <a:rPr lang="en-US" sz="1600" b="1" i="1" dirty="0" smtClean="0">
                <a:latin typeface="Verdana" pitchFamily="34" charset="0"/>
              </a:rPr>
              <a:t>Kamloops Future Forest Strategy</a:t>
            </a:r>
            <a:r>
              <a:rPr lang="en-US" sz="1600" dirty="0" smtClean="0">
                <a:latin typeface="Verdana" pitchFamily="34" charset="0"/>
              </a:rPr>
              <a:t> output for ICH to IDF transitional subzones (p. 81)</a:t>
            </a:r>
          </a:p>
          <a:p>
            <a:pPr marL="457200" indent="-457200">
              <a:buFont typeface="+mj-lt"/>
              <a:buAutoNum type="arabicPeriod"/>
            </a:pPr>
            <a:endParaRPr lang="en-CA" dirty="0" smtClean="0"/>
          </a:p>
          <a:p>
            <a:pPr lvl="1"/>
            <a:r>
              <a:rPr lang="en-CA" sz="2000" i="1" dirty="0" smtClean="0">
                <a:solidFill>
                  <a:srgbClr val="FF0000"/>
                </a:solidFill>
                <a:latin typeface="+mj-lt"/>
              </a:rPr>
              <a:t>Lodgepole pine </a:t>
            </a:r>
            <a:r>
              <a:rPr lang="en-CA" sz="2000" dirty="0" smtClean="0">
                <a:latin typeface="+mj-lt"/>
              </a:rPr>
              <a:t>plantations will see significant mortality as problems with rusts, root collar weevil and other pests increase. As these stands mature after 2050 they will likely see significant mortality from bark beetles. Stands mixed with other species (Douglas-fir, larch, ponderosa pine and white pine and broadleaf species) will see less mortality in general. </a:t>
            </a:r>
          </a:p>
          <a:p>
            <a:pPr marL="914400" lvl="1" indent="-457200">
              <a:spcBef>
                <a:spcPct val="50000"/>
              </a:spcBef>
              <a:buFontTx/>
              <a:buChar char="•"/>
            </a:pPr>
            <a:endParaRPr lang="en-US" sz="1600" dirty="0" smtClean="0">
              <a:latin typeface="Verdana" pitchFamily="34" charset="0"/>
            </a:endParaRPr>
          </a:p>
          <a:p>
            <a:pPr marL="914400" lvl="1" indent="-457200">
              <a:spcBef>
                <a:spcPct val="50000"/>
              </a:spcBef>
              <a:buFontTx/>
              <a:buChar char="•"/>
            </a:pPr>
            <a:endParaRPr lang="en-US" sz="1600" dirty="0" smtClean="0">
              <a:latin typeface="Verdana" pitchFamily="34" charset="0"/>
            </a:endParaRPr>
          </a:p>
          <a:p>
            <a:pPr marL="914400" lvl="1" indent="-457200">
              <a:spcBef>
                <a:spcPct val="50000"/>
              </a:spcBef>
              <a:buFontTx/>
              <a:buChar char="•"/>
            </a:pPr>
            <a:endParaRPr lang="en-US" sz="1800" dirty="0">
              <a:latin typeface="Verdana" pitchFamily="34" charset="0"/>
            </a:endParaRPr>
          </a:p>
        </p:txBody>
      </p:sp>
      <p:sp>
        <p:nvSpPr>
          <p:cNvPr id="5" name="TextBox 4"/>
          <p:cNvSpPr txBox="1"/>
          <p:nvPr/>
        </p:nvSpPr>
        <p:spPr>
          <a:xfrm>
            <a:off x="395536" y="6165304"/>
            <a:ext cx="8280920" cy="338554"/>
          </a:xfrm>
          <a:prstGeom prst="rect">
            <a:avLst/>
          </a:prstGeom>
          <a:noFill/>
        </p:spPr>
        <p:txBody>
          <a:bodyPr wrap="square" rtlCol="0">
            <a:spAutoFit/>
          </a:bodyPr>
          <a:lstStyle/>
          <a:p>
            <a:r>
              <a:rPr lang="en-CA" sz="1600" dirty="0" smtClean="0">
                <a:latin typeface="+mn-lt"/>
              </a:rPr>
              <a:t>http://www.for.gov.bc.ca/hcp/ffs/KFFS_REPORT_ALL_June25-09.pdf </a:t>
            </a:r>
            <a:endParaRPr lang="en-CA" sz="1600" dirty="0">
              <a:latin typeface="+mn-l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1026"/>
          <p:cNvSpPr>
            <a:spLocks noGrp="1" noChangeArrowheads="1"/>
          </p:cNvSpPr>
          <p:nvPr>
            <p:ph type="title"/>
          </p:nvPr>
        </p:nvSpPr>
        <p:spPr>
          <a:xfrm>
            <a:off x="457200" y="0"/>
            <a:ext cx="8534400" cy="1219200"/>
          </a:xfrm>
        </p:spPr>
        <p:txBody>
          <a:bodyPr/>
          <a:lstStyle/>
          <a:p>
            <a:pPr algn="l">
              <a:defRPr/>
            </a:pPr>
            <a:r>
              <a:rPr lang="en-US" altLang="en-US" sz="2400" i="1" dirty="0" smtClean="0">
                <a:solidFill>
                  <a:schemeClr val="bg2"/>
                </a:solidFill>
              </a:rPr>
              <a:t>Stocking Standards: </a:t>
            </a:r>
            <a:br>
              <a:rPr lang="en-US" altLang="en-US" sz="2400" i="1" dirty="0" smtClean="0">
                <a:solidFill>
                  <a:schemeClr val="bg2"/>
                </a:solidFill>
              </a:rPr>
            </a:br>
            <a:r>
              <a:rPr lang="en-US" altLang="en-US" sz="2800" dirty="0" smtClean="0">
                <a:solidFill>
                  <a:schemeClr val="tx1"/>
                </a:solidFill>
              </a:rPr>
              <a:t>FACTORS</a:t>
            </a:r>
          </a:p>
        </p:txBody>
      </p:sp>
      <p:sp>
        <p:nvSpPr>
          <p:cNvPr id="5125" name="Text Box 1027"/>
          <p:cNvSpPr txBox="1">
            <a:spLocks noChangeArrowheads="1"/>
          </p:cNvSpPr>
          <p:nvPr/>
        </p:nvSpPr>
        <p:spPr bwMode="auto">
          <a:xfrm>
            <a:off x="323528" y="1052736"/>
            <a:ext cx="3024336" cy="2446824"/>
          </a:xfrm>
          <a:prstGeom prst="rect">
            <a:avLst/>
          </a:prstGeom>
          <a:solidFill>
            <a:schemeClr val="bg2">
              <a:lumMod val="20000"/>
              <a:lumOff val="80000"/>
              <a:alpha val="50000"/>
            </a:schemeClr>
          </a:solidFill>
          <a:ln w="38100">
            <a:noFill/>
            <a:miter lim="800000"/>
            <a:headEnd/>
            <a:tailEnd/>
          </a:ln>
        </p:spPr>
        <p:txBody>
          <a:bodyPr wrap="square">
            <a:spAutoFit/>
          </a:bodyPr>
          <a:lstStyle/>
          <a:p>
            <a:pPr marL="457200" indent="-457200">
              <a:spcBef>
                <a:spcPct val="50000"/>
              </a:spcBef>
              <a:buAutoNum type="arabicPeriod"/>
            </a:pPr>
            <a:r>
              <a:rPr lang="en-US" sz="1800" dirty="0" smtClean="0">
                <a:latin typeface="Verdana" pitchFamily="34" charset="0"/>
              </a:rPr>
              <a:t>Long-term </a:t>
            </a:r>
            <a:r>
              <a:rPr lang="en-US" sz="1800" dirty="0">
                <a:latin typeface="Verdana" pitchFamily="34" charset="0"/>
              </a:rPr>
              <a:t>Forest health risks relevant to species selection</a:t>
            </a:r>
          </a:p>
          <a:p>
            <a:pPr marL="914400" lvl="1" indent="-457200">
              <a:spcBef>
                <a:spcPct val="50000"/>
              </a:spcBef>
              <a:buFontTx/>
              <a:buChar char="•"/>
            </a:pPr>
            <a:endParaRPr lang="en-US" sz="1600" dirty="0">
              <a:latin typeface="Verdana" pitchFamily="34" charset="0"/>
            </a:endParaRPr>
          </a:p>
          <a:p>
            <a:pPr marL="914400" lvl="1" indent="-457200">
              <a:spcBef>
                <a:spcPct val="50000"/>
              </a:spcBef>
              <a:buFontTx/>
              <a:buChar char="•"/>
            </a:pPr>
            <a:endParaRPr lang="en-US" sz="1600" dirty="0" smtClean="0">
              <a:latin typeface="Verdana" pitchFamily="34" charset="0"/>
            </a:endParaRPr>
          </a:p>
          <a:p>
            <a:pPr marL="914400" lvl="1" indent="-457200">
              <a:spcBef>
                <a:spcPct val="50000"/>
              </a:spcBef>
              <a:buFontTx/>
              <a:buChar char="•"/>
            </a:pPr>
            <a:endParaRPr lang="en-US" sz="1600" dirty="0" smtClean="0">
              <a:latin typeface="Verdana" pitchFamily="34" charset="0"/>
            </a:endParaRPr>
          </a:p>
          <a:p>
            <a:pPr marL="914400" lvl="1" indent="-457200">
              <a:spcBef>
                <a:spcPct val="50000"/>
              </a:spcBef>
              <a:buFontTx/>
              <a:buChar char="•"/>
            </a:pPr>
            <a:endParaRPr lang="en-US" sz="1800" dirty="0">
              <a:latin typeface="Verdana" pitchFamily="34" charset="0"/>
            </a:endParaRPr>
          </a:p>
        </p:txBody>
      </p:sp>
      <p:pic>
        <p:nvPicPr>
          <p:cNvPr id="58371" name="Picture 3"/>
          <p:cNvPicPr>
            <a:picLocks noChangeAspect="1" noChangeArrowheads="1"/>
          </p:cNvPicPr>
          <p:nvPr/>
        </p:nvPicPr>
        <p:blipFill>
          <a:blip r:embed="rId3" cstate="print"/>
          <a:srcRect/>
          <a:stretch>
            <a:fillRect/>
          </a:stretch>
        </p:blipFill>
        <p:spPr bwMode="auto">
          <a:xfrm>
            <a:off x="3347864" y="1052736"/>
            <a:ext cx="5472608" cy="3848288"/>
          </a:xfrm>
          <a:prstGeom prst="rect">
            <a:avLst/>
          </a:prstGeom>
          <a:noFill/>
          <a:ln w="9525">
            <a:noFill/>
            <a:miter lim="800000"/>
            <a:headEnd/>
            <a:tailEnd/>
          </a:ln>
        </p:spPr>
      </p:pic>
      <p:pic>
        <p:nvPicPr>
          <p:cNvPr id="9218" name="Picture 2"/>
          <p:cNvPicPr>
            <a:picLocks noChangeAspect="1" noChangeArrowheads="1"/>
          </p:cNvPicPr>
          <p:nvPr/>
        </p:nvPicPr>
        <p:blipFill>
          <a:blip r:embed="rId4" cstate="print"/>
          <a:srcRect/>
          <a:stretch>
            <a:fillRect/>
          </a:stretch>
        </p:blipFill>
        <p:spPr bwMode="auto">
          <a:xfrm>
            <a:off x="395535" y="2060848"/>
            <a:ext cx="3149729" cy="4248472"/>
          </a:xfrm>
          <a:prstGeom prst="rect">
            <a:avLst/>
          </a:prstGeom>
          <a:noFill/>
          <a:ln w="9525">
            <a:noFill/>
            <a:miter lim="800000"/>
            <a:headEnd/>
            <a:tailEnd/>
          </a:ln>
        </p:spPr>
      </p:pic>
      <p:sp>
        <p:nvSpPr>
          <p:cNvPr id="6" name="TextBox 5"/>
          <p:cNvSpPr txBox="1"/>
          <p:nvPr/>
        </p:nvSpPr>
        <p:spPr>
          <a:xfrm>
            <a:off x="3779912" y="5157192"/>
            <a:ext cx="5184576" cy="861774"/>
          </a:xfrm>
          <a:prstGeom prst="rect">
            <a:avLst/>
          </a:prstGeom>
          <a:noFill/>
        </p:spPr>
        <p:txBody>
          <a:bodyPr wrap="square" rtlCol="0">
            <a:spAutoFit/>
          </a:bodyPr>
          <a:lstStyle/>
          <a:p>
            <a:pPr marL="914400" lvl="1" indent="-457200">
              <a:spcBef>
                <a:spcPct val="50000"/>
              </a:spcBef>
            </a:pPr>
            <a:r>
              <a:rPr lang="en-US" sz="2000" dirty="0" smtClean="0">
                <a:latin typeface="Verdana" pitchFamily="34" charset="0"/>
              </a:rPr>
              <a:t>E.g., FORREX SEDAs</a:t>
            </a:r>
          </a:p>
          <a:p>
            <a:pPr marL="914400" lvl="1" indent="-457200">
              <a:spcBef>
                <a:spcPct val="50000"/>
              </a:spcBef>
            </a:pPr>
            <a:r>
              <a:rPr lang="en-US" sz="2000" dirty="0" smtClean="0">
                <a:latin typeface="Verdana" pitchFamily="34" charset="0"/>
              </a:rPr>
              <a:t>http://www.forrex.org/tools/sedas/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1026"/>
          <p:cNvSpPr>
            <a:spLocks noGrp="1" noChangeArrowheads="1"/>
          </p:cNvSpPr>
          <p:nvPr>
            <p:ph type="title"/>
          </p:nvPr>
        </p:nvSpPr>
        <p:spPr>
          <a:xfrm>
            <a:off x="395536" y="260648"/>
            <a:ext cx="8534400" cy="1219200"/>
          </a:xfrm>
        </p:spPr>
        <p:txBody>
          <a:bodyPr/>
          <a:lstStyle/>
          <a:p>
            <a:pPr algn="l">
              <a:defRPr/>
            </a:pPr>
            <a:r>
              <a:rPr lang="en-US" altLang="en-US" sz="2400" i="1" dirty="0" smtClean="0">
                <a:solidFill>
                  <a:schemeClr val="bg2"/>
                </a:solidFill>
              </a:rPr>
              <a:t>Stocking Standards: </a:t>
            </a:r>
            <a:br>
              <a:rPr lang="en-US" altLang="en-US" sz="2400" i="1" dirty="0" smtClean="0">
                <a:solidFill>
                  <a:schemeClr val="bg2"/>
                </a:solidFill>
              </a:rPr>
            </a:br>
            <a:r>
              <a:rPr lang="en-US" altLang="en-US" sz="2800" dirty="0" smtClean="0">
                <a:solidFill>
                  <a:schemeClr val="tx1"/>
                </a:solidFill>
              </a:rPr>
              <a:t>FACTORS – Location of FH Strategies and more</a:t>
            </a:r>
          </a:p>
        </p:txBody>
      </p:sp>
      <p:sp>
        <p:nvSpPr>
          <p:cNvPr id="5125" name="Text Box 1027"/>
          <p:cNvSpPr txBox="1">
            <a:spLocks noChangeArrowheads="1"/>
          </p:cNvSpPr>
          <p:nvPr/>
        </p:nvSpPr>
        <p:spPr bwMode="auto">
          <a:xfrm>
            <a:off x="179512" y="1772816"/>
            <a:ext cx="4104456" cy="2031325"/>
          </a:xfrm>
          <a:prstGeom prst="rect">
            <a:avLst/>
          </a:prstGeom>
          <a:solidFill>
            <a:srgbClr val="FFFF00">
              <a:alpha val="25000"/>
            </a:srgbClr>
          </a:solidFill>
          <a:ln w="38100">
            <a:noFill/>
            <a:miter lim="800000"/>
            <a:headEnd/>
            <a:tailEnd/>
          </a:ln>
        </p:spPr>
        <p:txBody>
          <a:bodyPr wrap="square">
            <a:spAutoFit/>
          </a:bodyPr>
          <a:lstStyle/>
          <a:p>
            <a:pPr marL="457200" indent="-457200">
              <a:spcBef>
                <a:spcPct val="50000"/>
              </a:spcBef>
              <a:buAutoNum type="arabicPeriod"/>
            </a:pPr>
            <a:r>
              <a:rPr lang="en-US" sz="1800" dirty="0" smtClean="0">
                <a:latin typeface="Verdana" pitchFamily="34" charset="0"/>
              </a:rPr>
              <a:t>Long-term </a:t>
            </a:r>
            <a:r>
              <a:rPr lang="en-US" sz="1800" dirty="0">
                <a:latin typeface="Verdana" pitchFamily="34" charset="0"/>
              </a:rPr>
              <a:t>Forest health risks relevant to species selection</a:t>
            </a:r>
          </a:p>
          <a:p>
            <a:pPr marL="914400" lvl="1" indent="-457200">
              <a:spcBef>
                <a:spcPct val="50000"/>
              </a:spcBef>
            </a:pPr>
            <a:r>
              <a:rPr lang="en-US" sz="2000" b="1" dirty="0" smtClean="0">
                <a:latin typeface="Verdana" pitchFamily="34" charset="0"/>
              </a:rPr>
              <a:t>MFLNRO forest health website</a:t>
            </a:r>
          </a:p>
          <a:p>
            <a:pPr marL="914400" lvl="1" indent="-457200">
              <a:spcBef>
                <a:spcPct val="50000"/>
              </a:spcBef>
            </a:pPr>
            <a:r>
              <a:rPr lang="en-US" sz="1600" dirty="0" smtClean="0">
                <a:latin typeface="Verdana" pitchFamily="34" charset="0"/>
              </a:rPr>
              <a:t>E.g., Location of District Forest Health Strategies</a:t>
            </a:r>
          </a:p>
        </p:txBody>
      </p:sp>
      <p:pic>
        <p:nvPicPr>
          <p:cNvPr id="61442" name="Picture 2"/>
          <p:cNvPicPr>
            <a:picLocks noChangeAspect="1" noChangeArrowheads="1"/>
          </p:cNvPicPr>
          <p:nvPr/>
        </p:nvPicPr>
        <p:blipFill>
          <a:blip r:embed="rId3" cstate="print"/>
          <a:srcRect/>
          <a:stretch>
            <a:fillRect/>
          </a:stretch>
        </p:blipFill>
        <p:spPr bwMode="auto">
          <a:xfrm>
            <a:off x="4499992" y="1196752"/>
            <a:ext cx="4539536" cy="4680520"/>
          </a:xfrm>
          <a:prstGeom prst="rect">
            <a:avLst/>
          </a:prstGeom>
          <a:noFill/>
          <a:ln w="9525">
            <a:noFill/>
            <a:miter lim="800000"/>
            <a:headEnd/>
            <a:tailEnd/>
          </a:ln>
        </p:spPr>
      </p:pic>
      <p:sp>
        <p:nvSpPr>
          <p:cNvPr id="6" name="TextBox 5"/>
          <p:cNvSpPr txBox="1"/>
          <p:nvPr/>
        </p:nvSpPr>
        <p:spPr>
          <a:xfrm>
            <a:off x="251520" y="4653136"/>
            <a:ext cx="4104456" cy="830997"/>
          </a:xfrm>
          <a:prstGeom prst="rect">
            <a:avLst/>
          </a:prstGeom>
          <a:noFill/>
        </p:spPr>
        <p:txBody>
          <a:bodyPr wrap="square" rtlCol="0">
            <a:spAutoFit/>
          </a:bodyPr>
          <a:lstStyle/>
          <a:p>
            <a:r>
              <a:rPr lang="en-CA" dirty="0" smtClean="0">
                <a:latin typeface="+mn-lt"/>
              </a:rPr>
              <a:t>http://www.for.gov.bc.ca/hfp/health/index.htm</a:t>
            </a:r>
            <a:endParaRPr lang="en-CA" dirty="0">
              <a:latin typeface="+mn-l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755576" y="2924944"/>
            <a:ext cx="4104456" cy="1440160"/>
          </a:xfrm>
          <a:prstGeom prst="rect">
            <a:avLst/>
          </a:prstGeom>
          <a:solidFill>
            <a:srgbClr val="FFFF00">
              <a:alpha val="25000"/>
            </a:srgbClr>
          </a:solidFill>
          <a:ln w="9525"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smtClean="0">
              <a:ln>
                <a:noFill/>
              </a:ln>
              <a:solidFill>
                <a:schemeClr val="tx1"/>
              </a:solidFill>
              <a:effectLst/>
              <a:latin typeface="Times" pitchFamily="18" charset="0"/>
            </a:endParaRPr>
          </a:p>
        </p:txBody>
      </p:sp>
      <p:sp>
        <p:nvSpPr>
          <p:cNvPr id="129026" name="Rectangle 1026"/>
          <p:cNvSpPr>
            <a:spLocks noGrp="1" noChangeArrowheads="1"/>
          </p:cNvSpPr>
          <p:nvPr>
            <p:ph type="title"/>
          </p:nvPr>
        </p:nvSpPr>
        <p:spPr>
          <a:xfrm>
            <a:off x="457200" y="0"/>
            <a:ext cx="8534400" cy="1219200"/>
          </a:xfrm>
        </p:spPr>
        <p:txBody>
          <a:bodyPr/>
          <a:lstStyle/>
          <a:p>
            <a:pPr algn="l">
              <a:defRPr/>
            </a:pPr>
            <a:r>
              <a:rPr lang="en-US" altLang="en-US" sz="2400" i="1" dirty="0" smtClean="0">
                <a:solidFill>
                  <a:schemeClr val="bg2"/>
                </a:solidFill>
              </a:rPr>
              <a:t>Stocking Standards: </a:t>
            </a:r>
            <a:br>
              <a:rPr lang="en-US" altLang="en-US" sz="2400" i="1" dirty="0" smtClean="0">
                <a:solidFill>
                  <a:schemeClr val="bg2"/>
                </a:solidFill>
              </a:rPr>
            </a:br>
            <a:r>
              <a:rPr lang="en-US" altLang="en-US" sz="2800" dirty="0" smtClean="0">
                <a:solidFill>
                  <a:schemeClr val="tx1"/>
                </a:solidFill>
              </a:rPr>
              <a:t>FACTORS</a:t>
            </a:r>
          </a:p>
        </p:txBody>
      </p:sp>
      <p:sp>
        <p:nvSpPr>
          <p:cNvPr id="5125" name="Text Box 1027"/>
          <p:cNvSpPr txBox="1">
            <a:spLocks noChangeArrowheads="1"/>
          </p:cNvSpPr>
          <p:nvPr/>
        </p:nvSpPr>
        <p:spPr bwMode="auto">
          <a:xfrm>
            <a:off x="755576" y="2996952"/>
            <a:ext cx="4191000" cy="2185214"/>
          </a:xfrm>
          <a:prstGeom prst="rect">
            <a:avLst/>
          </a:prstGeom>
          <a:noFill/>
          <a:ln w="38100">
            <a:noFill/>
            <a:miter lim="800000"/>
            <a:headEnd/>
            <a:tailEnd/>
          </a:ln>
        </p:spPr>
        <p:txBody>
          <a:bodyPr>
            <a:spAutoFit/>
          </a:bodyPr>
          <a:lstStyle/>
          <a:p>
            <a:pPr marL="457200" indent="-457200">
              <a:spcBef>
                <a:spcPct val="50000"/>
              </a:spcBef>
            </a:pPr>
            <a:r>
              <a:rPr lang="en-US" dirty="0" smtClean="0">
                <a:latin typeface="Verdana" pitchFamily="34" charset="0"/>
              </a:rPr>
              <a:t>2. </a:t>
            </a:r>
            <a:r>
              <a:rPr lang="en-US" sz="2000" b="1" dirty="0" smtClean="0">
                <a:latin typeface="Verdana" pitchFamily="34" charset="0"/>
              </a:rPr>
              <a:t>Commercially </a:t>
            </a:r>
            <a:r>
              <a:rPr lang="en-US" sz="2000" b="1" dirty="0">
                <a:latin typeface="Verdana" pitchFamily="34" charset="0"/>
              </a:rPr>
              <a:t>valuable and ecological suitable tree </a:t>
            </a:r>
            <a:r>
              <a:rPr lang="en-US" sz="2000" b="1" dirty="0" smtClean="0">
                <a:latin typeface="Verdana" pitchFamily="34" charset="0"/>
              </a:rPr>
              <a:t>species</a:t>
            </a:r>
            <a:endParaRPr lang="en-US" b="1" dirty="0" smtClean="0">
              <a:latin typeface="Verdana" pitchFamily="34" charset="0"/>
            </a:endParaRPr>
          </a:p>
          <a:p>
            <a:pPr marL="457200" indent="-457200">
              <a:spcBef>
                <a:spcPct val="50000"/>
              </a:spcBef>
              <a:buFontTx/>
              <a:buAutoNum type="arabicPeriod"/>
            </a:pPr>
            <a:endParaRPr lang="en-US" sz="1800" dirty="0">
              <a:latin typeface="Verdana" pitchFamily="34" charset="0"/>
            </a:endParaRPr>
          </a:p>
          <a:p>
            <a:pPr marL="457200" indent="-457200">
              <a:spcBef>
                <a:spcPct val="50000"/>
              </a:spcBef>
            </a:pPr>
            <a:r>
              <a:rPr lang="en-US" sz="1800" dirty="0" smtClean="0">
                <a:latin typeface="Verdana" pitchFamily="34" charset="0"/>
              </a:rPr>
              <a:t>http://www.for.gov.bc.ca/hfp/silviculture/stocking_stds.htm</a:t>
            </a:r>
            <a:endParaRPr lang="en-US" sz="1800" dirty="0">
              <a:latin typeface="Verdana" pitchFamily="34" charset="0"/>
            </a:endParaRPr>
          </a:p>
        </p:txBody>
      </p:sp>
      <p:sp>
        <p:nvSpPr>
          <p:cNvPr id="5127" name="AutoShape 1040"/>
          <p:cNvSpPr>
            <a:spLocks noChangeArrowheads="1"/>
          </p:cNvSpPr>
          <p:nvPr/>
        </p:nvSpPr>
        <p:spPr bwMode="auto">
          <a:xfrm>
            <a:off x="683568" y="2132856"/>
            <a:ext cx="4104456" cy="749424"/>
          </a:xfrm>
          <a:prstGeom prst="triangle">
            <a:avLst>
              <a:gd name="adj" fmla="val 50455"/>
            </a:avLst>
          </a:prstGeom>
          <a:solidFill>
            <a:srgbClr val="FFFF00">
              <a:alpha val="35000"/>
            </a:srgbClr>
          </a:solidFill>
          <a:ln w="9525">
            <a:noFill/>
            <a:miter lim="800000"/>
            <a:headEnd/>
            <a:tailEnd/>
          </a:ln>
        </p:spPr>
        <p:txBody>
          <a:bodyPr wrap="none" anchor="ctr"/>
          <a:lstStyle/>
          <a:p>
            <a:endParaRPr lang="en-CA"/>
          </a:p>
        </p:txBody>
      </p:sp>
      <p:sp>
        <p:nvSpPr>
          <p:cNvPr id="5128" name="Text Box 1029"/>
          <p:cNvSpPr txBox="1">
            <a:spLocks noChangeArrowheads="1"/>
          </p:cNvSpPr>
          <p:nvPr/>
        </p:nvSpPr>
        <p:spPr bwMode="auto">
          <a:xfrm>
            <a:off x="609600" y="1143000"/>
            <a:ext cx="8001000" cy="1054100"/>
          </a:xfrm>
          <a:prstGeom prst="rect">
            <a:avLst/>
          </a:prstGeom>
          <a:solidFill>
            <a:srgbClr val="92D050">
              <a:alpha val="50000"/>
            </a:srgbClr>
          </a:solidFill>
          <a:ln w="38100">
            <a:noFill/>
            <a:miter lim="800000"/>
            <a:headEnd/>
            <a:tailEnd/>
          </a:ln>
        </p:spPr>
        <p:txBody>
          <a:bodyPr>
            <a:spAutoFit/>
          </a:bodyPr>
          <a:lstStyle/>
          <a:p>
            <a:pPr marL="457200" indent="-457200">
              <a:spcBef>
                <a:spcPct val="50000"/>
              </a:spcBef>
            </a:pPr>
            <a:r>
              <a:rPr lang="en-US" sz="1800" b="1" u="sng" dirty="0">
                <a:latin typeface="Verdana" pitchFamily="34" charset="0"/>
              </a:rPr>
              <a:t>FPPR Schedule (s.6) </a:t>
            </a:r>
          </a:p>
          <a:p>
            <a:pPr marL="457200" indent="-457200">
              <a:spcBef>
                <a:spcPct val="50000"/>
              </a:spcBef>
              <a:buFontTx/>
              <a:buChar char="•"/>
            </a:pPr>
            <a:r>
              <a:rPr lang="en-US" sz="1800" b="1" dirty="0">
                <a:latin typeface="Verdana" pitchFamily="34" charset="0"/>
              </a:rPr>
              <a:t>Factors to consider</a:t>
            </a:r>
            <a:r>
              <a:rPr lang="en-US" sz="1800" dirty="0">
                <a:latin typeface="Verdana" pitchFamily="34" charset="0"/>
              </a:rPr>
              <a:t> when designing standards FOR ESTABLISHED OR RETAINED TREES:</a:t>
            </a:r>
            <a:endParaRPr lang="en-US" sz="1800" b="1" dirty="0">
              <a:latin typeface="Verdana" pitchFamily="34" charset="0"/>
            </a:endParaRPr>
          </a:p>
        </p:txBody>
      </p:sp>
      <p:pic>
        <p:nvPicPr>
          <p:cNvPr id="59395" name="Picture 3"/>
          <p:cNvPicPr>
            <a:picLocks noChangeAspect="1" noChangeArrowheads="1"/>
          </p:cNvPicPr>
          <p:nvPr/>
        </p:nvPicPr>
        <p:blipFill>
          <a:blip r:embed="rId3" cstate="print"/>
          <a:srcRect/>
          <a:stretch>
            <a:fillRect/>
          </a:stretch>
        </p:blipFill>
        <p:spPr bwMode="auto">
          <a:xfrm>
            <a:off x="4945984" y="2276872"/>
            <a:ext cx="4042806" cy="424847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1026"/>
          <p:cNvSpPr>
            <a:spLocks noGrp="1" noChangeArrowheads="1"/>
          </p:cNvSpPr>
          <p:nvPr>
            <p:ph type="title"/>
          </p:nvPr>
        </p:nvSpPr>
        <p:spPr>
          <a:xfrm>
            <a:off x="457200" y="0"/>
            <a:ext cx="8534400" cy="1219200"/>
          </a:xfrm>
        </p:spPr>
        <p:txBody>
          <a:bodyPr/>
          <a:lstStyle/>
          <a:p>
            <a:pPr algn="l">
              <a:defRPr/>
            </a:pPr>
            <a:r>
              <a:rPr lang="en-US" altLang="en-US" sz="2400" i="1" dirty="0" smtClean="0">
                <a:solidFill>
                  <a:schemeClr val="bg2"/>
                </a:solidFill>
              </a:rPr>
              <a:t>Stocking Standards: </a:t>
            </a:r>
            <a:br>
              <a:rPr lang="en-US" altLang="en-US" sz="2400" i="1" dirty="0" smtClean="0">
                <a:solidFill>
                  <a:schemeClr val="bg2"/>
                </a:solidFill>
              </a:rPr>
            </a:br>
            <a:r>
              <a:rPr lang="en-US" altLang="en-US" sz="2800" dirty="0" smtClean="0">
                <a:solidFill>
                  <a:schemeClr val="tx1"/>
                </a:solidFill>
              </a:rPr>
              <a:t>FACTORS</a:t>
            </a:r>
          </a:p>
        </p:txBody>
      </p:sp>
      <p:pic>
        <p:nvPicPr>
          <p:cNvPr id="60418" name="Picture 2"/>
          <p:cNvPicPr>
            <a:picLocks noChangeAspect="1" noChangeArrowheads="1"/>
          </p:cNvPicPr>
          <p:nvPr/>
        </p:nvPicPr>
        <p:blipFill>
          <a:blip r:embed="rId3" cstate="print"/>
          <a:srcRect/>
          <a:stretch>
            <a:fillRect/>
          </a:stretch>
        </p:blipFill>
        <p:spPr bwMode="auto">
          <a:xfrm>
            <a:off x="323528" y="1556792"/>
            <a:ext cx="8574443" cy="2938894"/>
          </a:xfrm>
          <a:prstGeom prst="rect">
            <a:avLst/>
          </a:prstGeom>
          <a:noFill/>
          <a:ln w="9525">
            <a:noFill/>
            <a:miter lim="800000"/>
            <a:headEnd/>
            <a:tailEnd/>
          </a:ln>
        </p:spPr>
      </p:pic>
      <p:sp>
        <p:nvSpPr>
          <p:cNvPr id="8" name="Rectangle 7"/>
          <p:cNvSpPr/>
          <p:nvPr/>
        </p:nvSpPr>
        <p:spPr>
          <a:xfrm>
            <a:off x="395536" y="5949280"/>
            <a:ext cx="8280920" cy="646331"/>
          </a:xfrm>
          <a:prstGeom prst="rect">
            <a:avLst/>
          </a:prstGeom>
        </p:spPr>
        <p:txBody>
          <a:bodyPr wrap="square">
            <a:spAutoFit/>
          </a:bodyPr>
          <a:lstStyle/>
          <a:p>
            <a:r>
              <a:rPr lang="en-CA" sz="1800" dirty="0" smtClean="0">
                <a:latin typeface="Tahoma" pitchFamily="34" charset="0"/>
                <a:ea typeface="Tahoma" pitchFamily="34" charset="0"/>
                <a:cs typeface="Tahoma" pitchFamily="34" charset="0"/>
              </a:rPr>
              <a:t>http://www.for.gov.bc.ca/ftp/hfp/external/!publish/Stocking%20Standards%20for%20FDPs/Reference_Guide.xlsm</a:t>
            </a:r>
            <a:endParaRPr lang="en-CA" sz="1800" dirty="0">
              <a:latin typeface="Tahoma" pitchFamily="34" charset="0"/>
              <a:ea typeface="Tahoma" pitchFamily="34" charset="0"/>
              <a:cs typeface="Tahoma" pitchFamily="34" charset="0"/>
            </a:endParaRPr>
          </a:p>
        </p:txBody>
      </p:sp>
      <p:sp>
        <p:nvSpPr>
          <p:cNvPr id="9" name="Rectangle 8"/>
          <p:cNvSpPr/>
          <p:nvPr/>
        </p:nvSpPr>
        <p:spPr>
          <a:xfrm>
            <a:off x="467544" y="1052736"/>
            <a:ext cx="8352928" cy="369332"/>
          </a:xfrm>
          <a:prstGeom prst="rect">
            <a:avLst/>
          </a:prstGeom>
        </p:spPr>
        <p:txBody>
          <a:bodyPr wrap="square">
            <a:spAutoFit/>
          </a:bodyPr>
          <a:lstStyle/>
          <a:p>
            <a:r>
              <a:rPr lang="en-US" sz="1800" b="1" dirty="0" smtClean="0">
                <a:latin typeface="Verdana" pitchFamily="34" charset="0"/>
              </a:rPr>
              <a:t>2. Commercially valuable and </a:t>
            </a:r>
            <a:r>
              <a:rPr lang="en-US" sz="1800" b="1" dirty="0" smtClean="0">
                <a:solidFill>
                  <a:srgbClr val="FF0000"/>
                </a:solidFill>
                <a:latin typeface="Verdana" pitchFamily="34" charset="0"/>
              </a:rPr>
              <a:t>ecological suitable tree species</a:t>
            </a:r>
            <a:endParaRPr lang="en-CA" sz="1800" b="1" dirty="0">
              <a:solidFill>
                <a:srgbClr val="FF0000"/>
              </a:solidFill>
            </a:endParaRPr>
          </a:p>
        </p:txBody>
      </p:sp>
      <p:sp>
        <p:nvSpPr>
          <p:cNvPr id="6" name="TextBox 5"/>
          <p:cNvSpPr txBox="1"/>
          <p:nvPr/>
        </p:nvSpPr>
        <p:spPr>
          <a:xfrm>
            <a:off x="395536" y="4725144"/>
            <a:ext cx="8352928" cy="1015663"/>
          </a:xfrm>
          <a:prstGeom prst="rect">
            <a:avLst/>
          </a:prstGeom>
          <a:noFill/>
        </p:spPr>
        <p:txBody>
          <a:bodyPr wrap="square" rtlCol="0">
            <a:spAutoFit/>
          </a:bodyPr>
          <a:lstStyle/>
          <a:p>
            <a:r>
              <a:rPr lang="en-CA" sz="2000" dirty="0" smtClean="0">
                <a:latin typeface="+mn-lt"/>
              </a:rPr>
              <a:t>The reference guide was based on extensive ecological and G and Y plot data filtered through expert opinion.  It does not take into account climate change or new forest health information.</a:t>
            </a:r>
            <a:endParaRPr lang="en-CA" sz="2000" dirty="0">
              <a:latin typeface="+mn-l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1026"/>
          <p:cNvSpPr>
            <a:spLocks noGrp="1" noChangeArrowheads="1"/>
          </p:cNvSpPr>
          <p:nvPr>
            <p:ph type="title"/>
          </p:nvPr>
        </p:nvSpPr>
        <p:spPr>
          <a:xfrm>
            <a:off x="457200" y="0"/>
            <a:ext cx="8534400" cy="1219200"/>
          </a:xfrm>
        </p:spPr>
        <p:txBody>
          <a:bodyPr/>
          <a:lstStyle/>
          <a:p>
            <a:pPr algn="l">
              <a:defRPr/>
            </a:pPr>
            <a:r>
              <a:rPr lang="en-US" altLang="en-US" sz="2400" i="1" dirty="0" smtClean="0">
                <a:solidFill>
                  <a:schemeClr val="bg2"/>
                </a:solidFill>
              </a:rPr>
              <a:t>Stocking Standards: </a:t>
            </a:r>
            <a:br>
              <a:rPr lang="en-US" altLang="en-US" sz="2400" i="1" dirty="0" smtClean="0">
                <a:solidFill>
                  <a:schemeClr val="bg2"/>
                </a:solidFill>
              </a:rPr>
            </a:br>
            <a:r>
              <a:rPr lang="en-US" altLang="en-US" sz="2800" dirty="0" smtClean="0">
                <a:solidFill>
                  <a:schemeClr val="tx1"/>
                </a:solidFill>
              </a:rPr>
              <a:t>FACTORS</a:t>
            </a:r>
          </a:p>
        </p:txBody>
      </p:sp>
      <p:pic>
        <p:nvPicPr>
          <p:cNvPr id="60418" name="Picture 2"/>
          <p:cNvPicPr>
            <a:picLocks noChangeAspect="1" noChangeArrowheads="1"/>
          </p:cNvPicPr>
          <p:nvPr/>
        </p:nvPicPr>
        <p:blipFill>
          <a:blip r:embed="rId3" cstate="print"/>
          <a:srcRect/>
          <a:stretch>
            <a:fillRect/>
          </a:stretch>
        </p:blipFill>
        <p:spPr bwMode="auto">
          <a:xfrm>
            <a:off x="6156176" y="188640"/>
            <a:ext cx="2339752" cy="801951"/>
          </a:xfrm>
          <a:prstGeom prst="rect">
            <a:avLst/>
          </a:prstGeom>
          <a:noFill/>
          <a:ln w="9525">
            <a:noFill/>
            <a:miter lim="800000"/>
            <a:headEnd/>
            <a:tailEnd/>
          </a:ln>
        </p:spPr>
      </p:pic>
      <p:sp>
        <p:nvSpPr>
          <p:cNvPr id="9" name="Rectangle 8"/>
          <p:cNvSpPr/>
          <p:nvPr/>
        </p:nvSpPr>
        <p:spPr>
          <a:xfrm>
            <a:off x="467544" y="1052736"/>
            <a:ext cx="8352928" cy="369332"/>
          </a:xfrm>
          <a:prstGeom prst="rect">
            <a:avLst/>
          </a:prstGeom>
        </p:spPr>
        <p:txBody>
          <a:bodyPr wrap="square">
            <a:spAutoFit/>
          </a:bodyPr>
          <a:lstStyle/>
          <a:p>
            <a:r>
              <a:rPr lang="en-US" sz="1800" b="1" dirty="0" smtClean="0">
                <a:latin typeface="Verdana" pitchFamily="34" charset="0"/>
              </a:rPr>
              <a:t>2. Commercially valuable and </a:t>
            </a:r>
            <a:r>
              <a:rPr lang="en-US" sz="1800" b="1" dirty="0" smtClean="0">
                <a:solidFill>
                  <a:srgbClr val="FF0000"/>
                </a:solidFill>
                <a:latin typeface="Verdana" pitchFamily="34" charset="0"/>
              </a:rPr>
              <a:t>ecological suitable tree species</a:t>
            </a:r>
            <a:endParaRPr lang="en-CA" sz="1800" b="1" dirty="0">
              <a:solidFill>
                <a:srgbClr val="FF0000"/>
              </a:solidFill>
            </a:endParaRPr>
          </a:p>
        </p:txBody>
      </p:sp>
      <p:pic>
        <p:nvPicPr>
          <p:cNvPr id="79875" name="Picture 3"/>
          <p:cNvPicPr>
            <a:picLocks noChangeAspect="1" noChangeArrowheads="1"/>
          </p:cNvPicPr>
          <p:nvPr/>
        </p:nvPicPr>
        <p:blipFill>
          <a:blip r:embed="rId4" cstate="print"/>
          <a:srcRect/>
          <a:stretch>
            <a:fillRect/>
          </a:stretch>
        </p:blipFill>
        <p:spPr bwMode="auto">
          <a:xfrm>
            <a:off x="539552" y="1484784"/>
            <a:ext cx="5760640" cy="4928635"/>
          </a:xfrm>
          <a:prstGeom prst="rect">
            <a:avLst/>
          </a:prstGeom>
          <a:noFill/>
          <a:ln w="9525">
            <a:noFill/>
            <a:miter lim="800000"/>
            <a:headEnd/>
            <a:tailEnd/>
          </a:ln>
        </p:spPr>
      </p:pic>
      <p:sp>
        <p:nvSpPr>
          <p:cNvPr id="6" name="TextBox 5"/>
          <p:cNvSpPr txBox="1"/>
          <p:nvPr/>
        </p:nvSpPr>
        <p:spPr>
          <a:xfrm>
            <a:off x="6444208" y="2060848"/>
            <a:ext cx="2448272" cy="2031325"/>
          </a:xfrm>
          <a:prstGeom prst="rect">
            <a:avLst/>
          </a:prstGeom>
          <a:solidFill>
            <a:srgbClr val="FFFF00">
              <a:alpha val="25000"/>
            </a:srgbClr>
          </a:solidFill>
          <a:ln>
            <a:solidFill>
              <a:schemeClr val="tx1"/>
            </a:solidFill>
          </a:ln>
        </p:spPr>
        <p:txBody>
          <a:bodyPr wrap="square" rtlCol="0">
            <a:spAutoFit/>
          </a:bodyPr>
          <a:lstStyle/>
          <a:p>
            <a:pPr>
              <a:spcAft>
                <a:spcPts val="1200"/>
              </a:spcAft>
            </a:pPr>
            <a:r>
              <a:rPr lang="en-CA" sz="1800" dirty="0" smtClean="0">
                <a:latin typeface="+mj-lt"/>
              </a:rPr>
              <a:t>The key elements are:</a:t>
            </a:r>
          </a:p>
          <a:p>
            <a:pPr lvl="1">
              <a:spcAft>
                <a:spcPts val="1200"/>
              </a:spcAft>
            </a:pPr>
            <a:r>
              <a:rPr lang="en-CA" sz="2000" i="1" dirty="0" smtClean="0">
                <a:latin typeface="+mj-lt"/>
              </a:rPr>
              <a:t>Feasibility</a:t>
            </a:r>
          </a:p>
          <a:p>
            <a:pPr lvl="1">
              <a:spcAft>
                <a:spcPts val="1200"/>
              </a:spcAft>
            </a:pPr>
            <a:r>
              <a:rPr lang="en-CA" sz="2000" i="1" dirty="0" smtClean="0">
                <a:latin typeface="+mj-lt"/>
              </a:rPr>
              <a:t>Reliability and</a:t>
            </a:r>
          </a:p>
          <a:p>
            <a:pPr lvl="1">
              <a:spcAft>
                <a:spcPts val="1200"/>
              </a:spcAft>
            </a:pPr>
            <a:r>
              <a:rPr lang="en-CA" sz="2000" i="1" dirty="0" smtClean="0">
                <a:latin typeface="+mj-lt"/>
              </a:rPr>
              <a:t>Productivity</a:t>
            </a:r>
            <a:endParaRPr lang="en-CA" sz="2000" i="1" dirty="0">
              <a:latin typeface="+mj-l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1026"/>
          <p:cNvSpPr>
            <a:spLocks noGrp="1" noChangeArrowheads="1"/>
          </p:cNvSpPr>
          <p:nvPr>
            <p:ph type="title"/>
          </p:nvPr>
        </p:nvSpPr>
        <p:spPr>
          <a:xfrm>
            <a:off x="457200" y="0"/>
            <a:ext cx="8534400" cy="1219200"/>
          </a:xfrm>
        </p:spPr>
        <p:txBody>
          <a:bodyPr/>
          <a:lstStyle/>
          <a:p>
            <a:pPr algn="l">
              <a:defRPr/>
            </a:pPr>
            <a:r>
              <a:rPr lang="en-US" altLang="en-US" sz="2400" i="1" dirty="0" smtClean="0">
                <a:solidFill>
                  <a:schemeClr val="bg2"/>
                </a:solidFill>
              </a:rPr>
              <a:t>Stocking Standards: </a:t>
            </a:r>
            <a:br>
              <a:rPr lang="en-US" altLang="en-US" sz="2400" i="1" dirty="0" smtClean="0">
                <a:solidFill>
                  <a:schemeClr val="bg2"/>
                </a:solidFill>
              </a:rPr>
            </a:br>
            <a:r>
              <a:rPr lang="en-US" altLang="en-US" sz="2800" dirty="0" smtClean="0">
                <a:solidFill>
                  <a:schemeClr val="tx1"/>
                </a:solidFill>
              </a:rPr>
              <a:t>FACTORS</a:t>
            </a:r>
          </a:p>
        </p:txBody>
      </p:sp>
      <p:sp>
        <p:nvSpPr>
          <p:cNvPr id="5125" name="Text Box 1027"/>
          <p:cNvSpPr txBox="1">
            <a:spLocks noChangeArrowheads="1"/>
          </p:cNvSpPr>
          <p:nvPr/>
        </p:nvSpPr>
        <p:spPr bwMode="auto">
          <a:xfrm>
            <a:off x="539552" y="1124744"/>
            <a:ext cx="8064896" cy="1061829"/>
          </a:xfrm>
          <a:prstGeom prst="rect">
            <a:avLst/>
          </a:prstGeom>
          <a:noFill/>
          <a:ln w="38100">
            <a:noFill/>
            <a:miter lim="800000"/>
            <a:headEnd/>
            <a:tailEnd/>
          </a:ln>
        </p:spPr>
        <p:txBody>
          <a:bodyPr wrap="square">
            <a:spAutoFit/>
          </a:bodyPr>
          <a:lstStyle/>
          <a:p>
            <a:pPr marL="457200" indent="-457200">
              <a:spcBef>
                <a:spcPct val="50000"/>
              </a:spcBef>
              <a:buFont typeface="+mj-lt"/>
              <a:buAutoNum type="arabicPeriod" startAt="2"/>
            </a:pPr>
            <a:r>
              <a:rPr lang="en-US" sz="1800" b="1" dirty="0" smtClean="0">
                <a:solidFill>
                  <a:srgbClr val="FF0000"/>
                </a:solidFill>
                <a:latin typeface="Verdana" pitchFamily="34" charset="0"/>
              </a:rPr>
              <a:t>Commercially </a:t>
            </a:r>
            <a:r>
              <a:rPr lang="en-US" sz="1800" b="1" dirty="0">
                <a:solidFill>
                  <a:srgbClr val="FF0000"/>
                </a:solidFill>
                <a:latin typeface="Verdana" pitchFamily="34" charset="0"/>
              </a:rPr>
              <a:t>valuable</a:t>
            </a:r>
            <a:r>
              <a:rPr lang="en-US" sz="1800" b="1" dirty="0">
                <a:latin typeface="Verdana" pitchFamily="34" charset="0"/>
              </a:rPr>
              <a:t> and ecological suitable tree </a:t>
            </a:r>
            <a:r>
              <a:rPr lang="en-US" sz="1800" b="1" dirty="0" smtClean="0">
                <a:latin typeface="Verdana" pitchFamily="34" charset="0"/>
              </a:rPr>
              <a:t>species</a:t>
            </a:r>
          </a:p>
          <a:p>
            <a:pPr marL="457200" indent="-457200">
              <a:spcBef>
                <a:spcPct val="50000"/>
              </a:spcBef>
            </a:pPr>
            <a:r>
              <a:rPr lang="en-US" sz="1800" dirty="0" smtClean="0">
                <a:latin typeface="Verdana" pitchFamily="34" charset="0"/>
              </a:rPr>
              <a:t>Coastal example 2000 - 2010</a:t>
            </a:r>
            <a:endParaRPr lang="en-US" sz="1800" dirty="0">
              <a:latin typeface="Verdana" pitchFamily="34" charset="0"/>
            </a:endParaRPr>
          </a:p>
        </p:txBody>
      </p:sp>
      <p:graphicFrame>
        <p:nvGraphicFramePr>
          <p:cNvPr id="8" name="Table 7"/>
          <p:cNvGraphicFramePr>
            <a:graphicFrameLocks noGrp="1"/>
          </p:cNvGraphicFramePr>
          <p:nvPr/>
        </p:nvGraphicFramePr>
        <p:xfrm>
          <a:off x="611560" y="6093296"/>
          <a:ext cx="6696742" cy="358140"/>
        </p:xfrm>
        <a:graphic>
          <a:graphicData uri="http://schemas.openxmlformats.org/drawingml/2006/table">
            <a:tbl>
              <a:tblPr/>
              <a:tblGrid>
                <a:gridCol w="6696742"/>
              </a:tblGrid>
              <a:tr h="190500">
                <a:tc>
                  <a:txBody>
                    <a:bodyPr/>
                    <a:lstStyle/>
                    <a:p>
                      <a:pPr algn="l" fontAlgn="b"/>
                      <a:r>
                        <a:rPr lang="en-CA" sz="1100" b="0" i="0" u="none" strike="noStrike" dirty="0">
                          <a:solidFill>
                            <a:srgbClr val="000000"/>
                          </a:solidFill>
                          <a:latin typeface="Calibri"/>
                        </a:rPr>
                        <a:t>Source MFML weblink</a:t>
                      </a:r>
                    </a:p>
                  </a:txBody>
                  <a:tcPr marL="0" marR="0" marT="0" marB="0" anchor="b">
                    <a:lnL>
                      <a:noFill/>
                    </a:lnL>
                    <a:lnR>
                      <a:noFill/>
                    </a:lnR>
                    <a:lnT>
                      <a:noFill/>
                    </a:lnT>
                    <a:lnB>
                      <a:noFill/>
                    </a:lnB>
                  </a:tcPr>
                </a:tc>
              </a:tr>
              <a:tr h="25524">
                <a:tc>
                  <a:txBody>
                    <a:bodyPr/>
                    <a:lstStyle/>
                    <a:p>
                      <a:pPr algn="l" fontAlgn="b"/>
                      <a:r>
                        <a:rPr lang="en-CA" sz="1100" b="0" i="0" u="sng" strike="noStrike" dirty="0" smtClean="0">
                          <a:solidFill>
                            <a:srgbClr val="0000FF"/>
                          </a:solidFill>
                          <a:latin typeface="Calibri"/>
                        </a:rPr>
                        <a:t>http://www.for.gov.bc.ca/hva/logreports.htm</a:t>
                      </a:r>
                      <a:endParaRPr lang="en-CA" sz="1100" b="0" i="0" u="sng" strike="noStrike" dirty="0">
                        <a:solidFill>
                          <a:srgbClr val="0000FF"/>
                        </a:solidFill>
                        <a:latin typeface="Calibri"/>
                      </a:endParaRPr>
                    </a:p>
                  </a:txBody>
                  <a:tcPr marL="0" marR="0" marT="0" marB="0" anchor="b">
                    <a:lnL>
                      <a:noFill/>
                    </a:lnL>
                    <a:lnR>
                      <a:noFill/>
                    </a:lnR>
                    <a:lnT>
                      <a:noFill/>
                    </a:lnT>
                    <a:lnB>
                      <a:noFill/>
                    </a:lnB>
                  </a:tcPr>
                </a:tc>
              </a:tr>
            </a:tbl>
          </a:graphicData>
        </a:graphic>
      </p:graphicFrame>
      <p:pic>
        <p:nvPicPr>
          <p:cNvPr id="1027" name="Picture 3"/>
          <p:cNvPicPr>
            <a:picLocks noChangeAspect="1" noChangeArrowheads="1"/>
          </p:cNvPicPr>
          <p:nvPr/>
        </p:nvPicPr>
        <p:blipFill>
          <a:blip r:embed="rId3" cstate="print"/>
          <a:srcRect/>
          <a:stretch>
            <a:fillRect/>
          </a:stretch>
        </p:blipFill>
        <p:spPr bwMode="auto">
          <a:xfrm>
            <a:off x="683568" y="2132856"/>
            <a:ext cx="6696744" cy="396790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1026"/>
          <p:cNvSpPr>
            <a:spLocks noGrp="1" noChangeArrowheads="1"/>
          </p:cNvSpPr>
          <p:nvPr>
            <p:ph type="title"/>
          </p:nvPr>
        </p:nvSpPr>
        <p:spPr>
          <a:xfrm>
            <a:off x="457200" y="0"/>
            <a:ext cx="8534400" cy="1219200"/>
          </a:xfrm>
        </p:spPr>
        <p:txBody>
          <a:bodyPr/>
          <a:lstStyle/>
          <a:p>
            <a:pPr algn="l">
              <a:defRPr/>
            </a:pPr>
            <a:r>
              <a:rPr lang="en-US" altLang="en-US" sz="2400" i="1" dirty="0" smtClean="0">
                <a:solidFill>
                  <a:schemeClr val="bg2"/>
                </a:solidFill>
              </a:rPr>
              <a:t>Stocking Standards: </a:t>
            </a:r>
            <a:br>
              <a:rPr lang="en-US" altLang="en-US" sz="2400" i="1" dirty="0" smtClean="0">
                <a:solidFill>
                  <a:schemeClr val="bg2"/>
                </a:solidFill>
              </a:rPr>
            </a:br>
            <a:r>
              <a:rPr lang="en-US" altLang="en-US" sz="2800" dirty="0" smtClean="0">
                <a:solidFill>
                  <a:schemeClr val="tx1"/>
                </a:solidFill>
              </a:rPr>
              <a:t>FACTORS</a:t>
            </a:r>
          </a:p>
        </p:txBody>
      </p:sp>
      <p:sp>
        <p:nvSpPr>
          <p:cNvPr id="5125" name="Text Box 1027"/>
          <p:cNvSpPr txBox="1">
            <a:spLocks noChangeArrowheads="1"/>
          </p:cNvSpPr>
          <p:nvPr/>
        </p:nvSpPr>
        <p:spPr bwMode="auto">
          <a:xfrm>
            <a:off x="539552" y="1124744"/>
            <a:ext cx="8064896" cy="646331"/>
          </a:xfrm>
          <a:prstGeom prst="rect">
            <a:avLst/>
          </a:prstGeom>
          <a:noFill/>
          <a:ln w="38100">
            <a:noFill/>
            <a:miter lim="800000"/>
            <a:headEnd/>
            <a:tailEnd/>
          </a:ln>
        </p:spPr>
        <p:txBody>
          <a:bodyPr wrap="square">
            <a:spAutoFit/>
          </a:bodyPr>
          <a:lstStyle/>
          <a:p>
            <a:pPr marL="457200" indent="-457200">
              <a:spcBef>
                <a:spcPct val="50000"/>
              </a:spcBef>
              <a:buFont typeface="+mj-lt"/>
              <a:buAutoNum type="arabicPeriod" startAt="2"/>
            </a:pPr>
            <a:r>
              <a:rPr lang="en-US" sz="1800" b="1" dirty="0" smtClean="0">
                <a:solidFill>
                  <a:srgbClr val="FF0000"/>
                </a:solidFill>
                <a:latin typeface="Verdana" pitchFamily="34" charset="0"/>
              </a:rPr>
              <a:t>Commercially </a:t>
            </a:r>
            <a:r>
              <a:rPr lang="en-US" sz="1800" b="1" dirty="0">
                <a:solidFill>
                  <a:srgbClr val="FF0000"/>
                </a:solidFill>
                <a:latin typeface="Verdana" pitchFamily="34" charset="0"/>
              </a:rPr>
              <a:t>valuable</a:t>
            </a:r>
            <a:r>
              <a:rPr lang="en-US" sz="1800" b="1" dirty="0">
                <a:latin typeface="Verdana" pitchFamily="34" charset="0"/>
              </a:rPr>
              <a:t> and ecological suitable tree </a:t>
            </a:r>
            <a:r>
              <a:rPr lang="en-US" sz="1800" b="1" dirty="0" smtClean="0">
                <a:latin typeface="Verdana" pitchFamily="34" charset="0"/>
              </a:rPr>
              <a:t>species – TIPSY OUTPUT</a:t>
            </a:r>
          </a:p>
        </p:txBody>
      </p:sp>
      <p:pic>
        <p:nvPicPr>
          <p:cNvPr id="4098" name="Picture 2"/>
          <p:cNvPicPr>
            <a:picLocks noChangeAspect="1" noChangeArrowheads="1"/>
          </p:cNvPicPr>
          <p:nvPr/>
        </p:nvPicPr>
        <p:blipFill>
          <a:blip r:embed="rId3" cstate="print"/>
          <a:srcRect/>
          <a:stretch>
            <a:fillRect/>
          </a:stretch>
        </p:blipFill>
        <p:spPr bwMode="auto">
          <a:xfrm>
            <a:off x="827584" y="1844824"/>
            <a:ext cx="5976664" cy="4485481"/>
          </a:xfrm>
          <a:prstGeom prst="rect">
            <a:avLst/>
          </a:prstGeom>
          <a:noFill/>
          <a:ln w="9525">
            <a:noFill/>
            <a:miter lim="800000"/>
            <a:headEnd/>
            <a:tailEnd/>
          </a:ln>
        </p:spPr>
      </p:pic>
      <p:sp>
        <p:nvSpPr>
          <p:cNvPr id="7" name="Oval 6"/>
          <p:cNvSpPr/>
          <p:nvPr/>
        </p:nvSpPr>
        <p:spPr bwMode="auto">
          <a:xfrm>
            <a:off x="0" y="5445224"/>
            <a:ext cx="7524328" cy="1080120"/>
          </a:xfrm>
          <a:prstGeom prst="ellipse">
            <a:avLst/>
          </a:prstGeom>
          <a:noFill/>
          <a:ln w="158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smtClean="0">
              <a:ln>
                <a:noFill/>
              </a:ln>
              <a:solidFill>
                <a:schemeClr val="tx1"/>
              </a:solidFill>
              <a:effectLst/>
              <a:latin typeface="Times"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96827" y="1981200"/>
            <a:ext cx="6950345"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35163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1026"/>
          <p:cNvSpPr>
            <a:spLocks noGrp="1" noChangeArrowheads="1"/>
          </p:cNvSpPr>
          <p:nvPr>
            <p:ph type="title"/>
          </p:nvPr>
        </p:nvSpPr>
        <p:spPr>
          <a:xfrm>
            <a:off x="457200" y="0"/>
            <a:ext cx="8534400" cy="1219200"/>
          </a:xfrm>
        </p:spPr>
        <p:txBody>
          <a:bodyPr/>
          <a:lstStyle/>
          <a:p>
            <a:pPr algn="l">
              <a:defRPr/>
            </a:pPr>
            <a:r>
              <a:rPr lang="en-US" altLang="en-US" sz="2400" i="1" dirty="0" smtClean="0">
                <a:solidFill>
                  <a:schemeClr val="bg2"/>
                </a:solidFill>
              </a:rPr>
              <a:t>Stocking Standards Species Selection: </a:t>
            </a:r>
            <a:endParaRPr lang="en-US" altLang="en-US" sz="2800" dirty="0" smtClean="0">
              <a:solidFill>
                <a:schemeClr val="tx1"/>
              </a:solidFill>
            </a:endParaRPr>
          </a:p>
        </p:txBody>
      </p:sp>
      <p:pic>
        <p:nvPicPr>
          <p:cNvPr id="80899" name="Picture 3"/>
          <p:cNvPicPr>
            <a:picLocks noChangeAspect="1" noChangeArrowheads="1"/>
          </p:cNvPicPr>
          <p:nvPr/>
        </p:nvPicPr>
        <p:blipFill>
          <a:blip r:embed="rId3" cstate="print"/>
          <a:srcRect/>
          <a:stretch>
            <a:fillRect/>
          </a:stretch>
        </p:blipFill>
        <p:spPr bwMode="auto">
          <a:xfrm>
            <a:off x="1691680" y="1484783"/>
            <a:ext cx="5063083" cy="513865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IMGP0045.JPG"/>
          <p:cNvPicPr>
            <a:picLocks noChangeAspect="1"/>
          </p:cNvPicPr>
          <p:nvPr/>
        </p:nvPicPr>
        <p:blipFill>
          <a:blip r:embed="rId3" cstate="print"/>
          <a:stretch>
            <a:fillRect/>
          </a:stretch>
        </p:blipFill>
        <p:spPr>
          <a:xfrm>
            <a:off x="1619672" y="1916832"/>
            <a:ext cx="6336703" cy="4752528"/>
          </a:xfrm>
          <a:prstGeom prst="rect">
            <a:avLst/>
          </a:prstGeom>
        </p:spPr>
      </p:pic>
      <p:sp>
        <p:nvSpPr>
          <p:cNvPr id="135170" name="Rectangle 2"/>
          <p:cNvSpPr>
            <a:spLocks noGrp="1" noChangeArrowheads="1"/>
          </p:cNvSpPr>
          <p:nvPr>
            <p:ph type="title"/>
          </p:nvPr>
        </p:nvSpPr>
        <p:spPr>
          <a:xfrm>
            <a:off x="457200" y="152400"/>
            <a:ext cx="8686800" cy="1219200"/>
          </a:xfrm>
        </p:spPr>
        <p:txBody>
          <a:bodyPr/>
          <a:lstStyle/>
          <a:p>
            <a:pPr algn="l">
              <a:defRPr/>
            </a:pPr>
            <a:r>
              <a:rPr lang="en-US" altLang="en-US" sz="2400" i="1" dirty="0" smtClean="0">
                <a:solidFill>
                  <a:schemeClr val="bg2"/>
                </a:solidFill>
              </a:rPr>
              <a:t>Stocking Standards: FACTORS </a:t>
            </a:r>
            <a:br>
              <a:rPr lang="en-US" altLang="en-US" sz="2400" i="1" dirty="0" smtClean="0">
                <a:solidFill>
                  <a:schemeClr val="bg2"/>
                </a:solidFill>
              </a:rPr>
            </a:br>
            <a:endParaRPr lang="en-US" altLang="en-US" sz="2800" dirty="0" smtClean="0">
              <a:solidFill>
                <a:srgbClr val="990000"/>
              </a:solidFill>
            </a:endParaRPr>
          </a:p>
        </p:txBody>
      </p:sp>
      <p:sp>
        <p:nvSpPr>
          <p:cNvPr id="6148" name="Text Box 8"/>
          <p:cNvSpPr txBox="1">
            <a:spLocks noChangeArrowheads="1"/>
          </p:cNvSpPr>
          <p:nvPr/>
        </p:nvSpPr>
        <p:spPr bwMode="auto">
          <a:xfrm>
            <a:off x="251520" y="836712"/>
            <a:ext cx="8784976" cy="1615827"/>
          </a:xfrm>
          <a:prstGeom prst="rect">
            <a:avLst/>
          </a:prstGeom>
          <a:solidFill>
            <a:srgbClr val="92D050">
              <a:alpha val="70000"/>
            </a:srgbClr>
          </a:solidFill>
          <a:ln w="38100">
            <a:noFill/>
            <a:miter lim="800000"/>
            <a:headEnd/>
            <a:tailEnd/>
          </a:ln>
        </p:spPr>
        <p:txBody>
          <a:bodyPr wrap="square">
            <a:spAutoFit/>
          </a:bodyPr>
          <a:lstStyle/>
          <a:p>
            <a:pPr marL="457200" indent="-457200">
              <a:spcBef>
                <a:spcPct val="50000"/>
              </a:spcBef>
            </a:pPr>
            <a:r>
              <a:rPr lang="en-US" sz="1800" b="1" dirty="0">
                <a:latin typeface="Verdana" pitchFamily="34" charset="0"/>
              </a:rPr>
              <a:t>FACTORS:</a:t>
            </a:r>
          </a:p>
          <a:p>
            <a:pPr>
              <a:spcBef>
                <a:spcPct val="50000"/>
              </a:spcBef>
            </a:pPr>
            <a:r>
              <a:rPr lang="en-US" sz="1800" dirty="0" smtClean="0">
                <a:latin typeface="Verdana" pitchFamily="34" charset="0"/>
              </a:rPr>
              <a:t>3. Number and Distribution </a:t>
            </a:r>
            <a:r>
              <a:rPr lang="en-US" sz="1800" dirty="0">
                <a:latin typeface="Verdana" pitchFamily="34" charset="0"/>
              </a:rPr>
              <a:t>of </a:t>
            </a:r>
            <a:r>
              <a:rPr lang="en-US" sz="1800" dirty="0" smtClean="0">
                <a:latin typeface="Verdana" pitchFamily="34" charset="0"/>
              </a:rPr>
              <a:t>trees</a:t>
            </a:r>
          </a:p>
          <a:p>
            <a:pPr marL="457200" indent="-457200">
              <a:spcBef>
                <a:spcPct val="50000"/>
              </a:spcBef>
              <a:buFont typeface="Arial" pitchFamily="34" charset="0"/>
              <a:buChar char="•"/>
            </a:pPr>
            <a:r>
              <a:rPr lang="en-US" sz="1800" dirty="0" smtClean="0">
                <a:latin typeface="Verdana" pitchFamily="34" charset="0"/>
              </a:rPr>
              <a:t>Minimum and upper density</a:t>
            </a:r>
          </a:p>
          <a:p>
            <a:pPr marL="457200" indent="-457200">
              <a:spcBef>
                <a:spcPct val="50000"/>
              </a:spcBef>
              <a:buFont typeface="Arial" pitchFamily="34" charset="0"/>
              <a:buChar char="•"/>
            </a:pPr>
            <a:r>
              <a:rPr lang="en-US" sz="1800" dirty="0" smtClean="0">
                <a:latin typeface="Verdana" pitchFamily="34" charset="0"/>
              </a:rPr>
              <a:t>Minimum inter-tree spacing and M value</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IMGP0045.JPG"/>
          <p:cNvPicPr>
            <a:picLocks noChangeAspect="1"/>
          </p:cNvPicPr>
          <p:nvPr/>
        </p:nvPicPr>
        <p:blipFill>
          <a:blip r:embed="rId3" cstate="print"/>
          <a:stretch>
            <a:fillRect/>
          </a:stretch>
        </p:blipFill>
        <p:spPr>
          <a:xfrm>
            <a:off x="395536" y="2420888"/>
            <a:ext cx="3096344" cy="2322259"/>
          </a:xfrm>
          <a:prstGeom prst="rect">
            <a:avLst/>
          </a:prstGeom>
        </p:spPr>
      </p:pic>
      <p:sp>
        <p:nvSpPr>
          <p:cNvPr id="135170" name="Rectangle 2"/>
          <p:cNvSpPr>
            <a:spLocks noGrp="1" noChangeArrowheads="1"/>
          </p:cNvSpPr>
          <p:nvPr>
            <p:ph type="title"/>
          </p:nvPr>
        </p:nvSpPr>
        <p:spPr>
          <a:xfrm>
            <a:off x="457200" y="152400"/>
            <a:ext cx="8686800" cy="1219200"/>
          </a:xfrm>
        </p:spPr>
        <p:txBody>
          <a:bodyPr/>
          <a:lstStyle/>
          <a:p>
            <a:pPr algn="l">
              <a:defRPr/>
            </a:pPr>
            <a:r>
              <a:rPr lang="en-US" altLang="en-US" sz="2400" i="1" dirty="0" smtClean="0">
                <a:solidFill>
                  <a:schemeClr val="bg2"/>
                </a:solidFill>
              </a:rPr>
              <a:t>Stocking Standards: FACTORS </a:t>
            </a:r>
            <a:br>
              <a:rPr lang="en-US" altLang="en-US" sz="2400" i="1" dirty="0" smtClean="0">
                <a:solidFill>
                  <a:schemeClr val="bg2"/>
                </a:solidFill>
              </a:rPr>
            </a:br>
            <a:endParaRPr lang="en-US" altLang="en-US" sz="2800" dirty="0" smtClean="0">
              <a:solidFill>
                <a:srgbClr val="990000"/>
              </a:solidFill>
            </a:endParaRPr>
          </a:p>
        </p:txBody>
      </p:sp>
      <p:sp>
        <p:nvSpPr>
          <p:cNvPr id="6148" name="Text Box 8"/>
          <p:cNvSpPr txBox="1">
            <a:spLocks noChangeArrowheads="1"/>
          </p:cNvSpPr>
          <p:nvPr/>
        </p:nvSpPr>
        <p:spPr bwMode="auto">
          <a:xfrm>
            <a:off x="251520" y="908720"/>
            <a:ext cx="5328592" cy="1200329"/>
          </a:xfrm>
          <a:prstGeom prst="rect">
            <a:avLst/>
          </a:prstGeom>
          <a:solidFill>
            <a:srgbClr val="92D050">
              <a:alpha val="70000"/>
            </a:srgbClr>
          </a:solidFill>
          <a:ln w="38100">
            <a:noFill/>
            <a:miter lim="800000"/>
            <a:headEnd/>
            <a:tailEnd/>
          </a:ln>
        </p:spPr>
        <p:txBody>
          <a:bodyPr wrap="square">
            <a:spAutoFit/>
          </a:bodyPr>
          <a:lstStyle/>
          <a:p>
            <a:pPr marL="457200" indent="-457200">
              <a:spcBef>
                <a:spcPct val="50000"/>
              </a:spcBef>
            </a:pPr>
            <a:r>
              <a:rPr lang="en-US" sz="1800" b="1" dirty="0">
                <a:latin typeface="Verdana" pitchFamily="34" charset="0"/>
              </a:rPr>
              <a:t>FACTORS:</a:t>
            </a:r>
          </a:p>
          <a:p>
            <a:pPr>
              <a:spcBef>
                <a:spcPct val="50000"/>
              </a:spcBef>
            </a:pPr>
            <a:r>
              <a:rPr lang="en-US" sz="1800" dirty="0" smtClean="0">
                <a:latin typeface="Verdana" pitchFamily="34" charset="0"/>
              </a:rPr>
              <a:t>3.  Number and Distribution </a:t>
            </a:r>
            <a:r>
              <a:rPr lang="en-US" sz="1800" dirty="0">
                <a:latin typeface="Verdana" pitchFamily="34" charset="0"/>
              </a:rPr>
              <a:t>of </a:t>
            </a:r>
            <a:r>
              <a:rPr lang="en-US" sz="1800" dirty="0" smtClean="0">
                <a:latin typeface="Verdana" pitchFamily="34" charset="0"/>
              </a:rPr>
              <a:t>trees</a:t>
            </a:r>
          </a:p>
          <a:p>
            <a:pPr marL="457200" indent="-457200">
              <a:spcBef>
                <a:spcPct val="50000"/>
              </a:spcBef>
            </a:pPr>
            <a:endParaRPr lang="en-US" sz="1800" dirty="0">
              <a:latin typeface="Verdana" pitchFamily="34" charset="0"/>
            </a:endParaRPr>
          </a:p>
        </p:txBody>
      </p:sp>
      <p:pic>
        <p:nvPicPr>
          <p:cNvPr id="5" name="Picture 2"/>
          <p:cNvPicPr>
            <a:picLocks noChangeAspect="1" noChangeArrowheads="1"/>
          </p:cNvPicPr>
          <p:nvPr/>
        </p:nvPicPr>
        <p:blipFill>
          <a:blip r:embed="rId4" cstate="print"/>
          <a:srcRect/>
          <a:stretch>
            <a:fillRect/>
          </a:stretch>
        </p:blipFill>
        <p:spPr bwMode="auto">
          <a:xfrm>
            <a:off x="4716016" y="1525156"/>
            <a:ext cx="3798288" cy="476748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auto">
          <a:xfrm>
            <a:off x="4283968" y="1556792"/>
            <a:ext cx="4176464" cy="2376264"/>
          </a:xfrm>
          <a:prstGeom prst="rect">
            <a:avLst/>
          </a:prstGeom>
          <a:solidFill>
            <a:srgbClr val="92D050">
              <a:alpha val="50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smtClean="0">
              <a:ln>
                <a:noFill/>
              </a:ln>
              <a:solidFill>
                <a:schemeClr val="tx1"/>
              </a:solidFill>
              <a:effectLst/>
              <a:latin typeface="Times" pitchFamily="18" charset="0"/>
            </a:endParaRPr>
          </a:p>
        </p:txBody>
      </p:sp>
      <p:pic>
        <p:nvPicPr>
          <p:cNvPr id="7" name="Picture 2"/>
          <p:cNvPicPr>
            <a:picLocks noChangeAspect="1" noChangeArrowheads="1"/>
          </p:cNvPicPr>
          <p:nvPr/>
        </p:nvPicPr>
        <p:blipFill>
          <a:blip r:embed="rId3" cstate="print"/>
          <a:srcRect/>
          <a:stretch>
            <a:fillRect/>
          </a:stretch>
        </p:blipFill>
        <p:spPr bwMode="auto">
          <a:xfrm>
            <a:off x="755576" y="1556792"/>
            <a:ext cx="3384376" cy="4980467"/>
          </a:xfrm>
          <a:prstGeom prst="rect">
            <a:avLst/>
          </a:prstGeom>
          <a:noFill/>
          <a:ln w="9525">
            <a:noFill/>
            <a:miter lim="800000"/>
            <a:headEnd/>
            <a:tailEnd/>
          </a:ln>
        </p:spPr>
      </p:pic>
      <p:sp>
        <p:nvSpPr>
          <p:cNvPr id="2" name="Title 1"/>
          <p:cNvSpPr>
            <a:spLocks noGrp="1"/>
          </p:cNvSpPr>
          <p:nvPr>
            <p:ph type="title"/>
          </p:nvPr>
        </p:nvSpPr>
        <p:spPr>
          <a:xfrm>
            <a:off x="457200" y="642918"/>
            <a:ext cx="8229600" cy="1204170"/>
          </a:xfrm>
        </p:spPr>
        <p:txBody>
          <a:bodyPr>
            <a:normAutofit fontScale="90000"/>
          </a:bodyPr>
          <a:lstStyle/>
          <a:p>
            <a:pPr algn="ctr"/>
            <a:r>
              <a:rPr lang="en-CA" sz="3600" dirty="0" smtClean="0"/>
              <a:t>Projected </a:t>
            </a:r>
            <a:r>
              <a:rPr lang="en-CA" sz="3600" dirty="0" err="1" smtClean="0"/>
              <a:t>Merch</a:t>
            </a:r>
            <a:r>
              <a:rPr lang="en-CA" sz="3600" dirty="0" smtClean="0"/>
              <a:t> Volume (80 yrs) </a:t>
            </a:r>
            <a:r>
              <a:rPr lang="en-CA" sz="3600" dirty="0" err="1" smtClean="0"/>
              <a:t>vs</a:t>
            </a:r>
            <a:r>
              <a:rPr lang="en-CA" sz="3600" dirty="0" smtClean="0"/>
              <a:t> Total at 15 years (SI = 20)</a:t>
            </a:r>
            <a:r>
              <a:rPr lang="en-CA" sz="4000" dirty="0" smtClean="0"/>
              <a:t/>
            </a:r>
            <a:br>
              <a:rPr lang="en-CA" sz="4000" dirty="0" smtClean="0"/>
            </a:br>
            <a:endParaRPr lang="en-CA" dirty="0"/>
          </a:p>
        </p:txBody>
      </p:sp>
      <p:pic>
        <p:nvPicPr>
          <p:cNvPr id="9218" name="Picture 2" descr="L:\TASSwWSP\FGwDiffDist\graphs\gplot25.cgm"/>
          <p:cNvPicPr>
            <a:picLocks noChangeAspect="1" noChangeArrowheads="1"/>
          </p:cNvPicPr>
          <p:nvPr/>
        </p:nvPicPr>
        <p:blipFill>
          <a:blip r:embed="rId4" cstate="print"/>
          <a:srcRect/>
          <a:stretch>
            <a:fillRect/>
          </a:stretch>
        </p:blipFill>
        <p:spPr bwMode="auto">
          <a:xfrm>
            <a:off x="4355976" y="3861048"/>
            <a:ext cx="3888432" cy="2733568"/>
          </a:xfrm>
          <a:prstGeom prst="rect">
            <a:avLst/>
          </a:prstGeom>
          <a:noFill/>
        </p:spPr>
      </p:pic>
      <p:sp>
        <p:nvSpPr>
          <p:cNvPr id="6" name="TextBox 5"/>
          <p:cNvSpPr txBox="1"/>
          <p:nvPr/>
        </p:nvSpPr>
        <p:spPr>
          <a:xfrm>
            <a:off x="4355976" y="1628800"/>
            <a:ext cx="4104456" cy="2308324"/>
          </a:xfrm>
          <a:prstGeom prst="rect">
            <a:avLst/>
          </a:prstGeom>
          <a:noFill/>
        </p:spPr>
        <p:txBody>
          <a:bodyPr wrap="square" rtlCol="0">
            <a:spAutoFit/>
          </a:bodyPr>
          <a:lstStyle/>
          <a:p>
            <a:r>
              <a:rPr lang="en-CA" sz="1800" dirty="0" smtClean="0">
                <a:latin typeface="+mj-lt"/>
              </a:rPr>
              <a:t>Large difference between regular spacing – green line, then random spacing – black line and the three clumpy distributions – dashed lines</a:t>
            </a:r>
          </a:p>
          <a:p>
            <a:endParaRPr lang="en-CA" sz="1800" dirty="0" smtClean="0">
              <a:latin typeface="+mj-lt"/>
            </a:endParaRPr>
          </a:p>
          <a:p>
            <a:r>
              <a:rPr lang="en-CA" sz="1800" dirty="0" smtClean="0">
                <a:latin typeface="+mj-lt"/>
              </a:rPr>
              <a:t>What does this mean for  forecasting timber supply?</a:t>
            </a:r>
            <a:endParaRPr lang="en-CA" sz="1800" dirty="0">
              <a:latin typeface="+mj-lt"/>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bwMode="auto">
          <a:xfrm>
            <a:off x="251520" y="4941168"/>
            <a:ext cx="4392488" cy="1512168"/>
          </a:xfrm>
          <a:prstGeom prst="rect">
            <a:avLst/>
          </a:prstGeom>
          <a:solidFill>
            <a:srgbClr val="92D050">
              <a:alpha val="50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smtClean="0">
              <a:ln>
                <a:noFill/>
              </a:ln>
              <a:solidFill>
                <a:schemeClr val="tx1"/>
              </a:solidFill>
              <a:effectLst/>
              <a:latin typeface="Times" pitchFamily="18" charset="0"/>
            </a:endParaRPr>
          </a:p>
        </p:txBody>
      </p:sp>
      <p:pic>
        <p:nvPicPr>
          <p:cNvPr id="5123" name="Picture 3" descr="L:\TASSwWSP\FGwDiffDist\graphs\gplot8.cgm"/>
          <p:cNvPicPr>
            <a:picLocks noChangeAspect="1" noChangeArrowheads="1"/>
          </p:cNvPicPr>
          <p:nvPr/>
        </p:nvPicPr>
        <p:blipFill>
          <a:blip r:embed="rId3" cstate="print"/>
          <a:srcRect/>
          <a:stretch>
            <a:fillRect/>
          </a:stretch>
        </p:blipFill>
        <p:spPr bwMode="auto">
          <a:xfrm>
            <a:off x="179512" y="1412777"/>
            <a:ext cx="4814190" cy="3384376"/>
          </a:xfrm>
          <a:prstGeom prst="rect">
            <a:avLst/>
          </a:prstGeom>
          <a:noFill/>
        </p:spPr>
      </p:pic>
      <p:sp>
        <p:nvSpPr>
          <p:cNvPr id="2" name="Title 1"/>
          <p:cNvSpPr>
            <a:spLocks noGrp="1"/>
          </p:cNvSpPr>
          <p:nvPr>
            <p:ph type="title"/>
          </p:nvPr>
        </p:nvSpPr>
        <p:spPr/>
        <p:txBody>
          <a:bodyPr>
            <a:normAutofit fontScale="90000"/>
          </a:bodyPr>
          <a:lstStyle/>
          <a:p>
            <a:pPr algn="ctr"/>
            <a:r>
              <a:rPr lang="en-CA" sz="3200" dirty="0" smtClean="0"/>
              <a:t>Projected Merchantable Volume  </a:t>
            </a:r>
            <a:r>
              <a:rPr lang="en-CA" sz="3200" dirty="0" err="1" smtClean="0"/>
              <a:t>vs</a:t>
            </a:r>
            <a:r>
              <a:rPr lang="en-CA" sz="3200" dirty="0" smtClean="0"/>
              <a:t> WS at 15 years</a:t>
            </a:r>
            <a:br>
              <a:rPr lang="en-CA" sz="3200" dirty="0" smtClean="0"/>
            </a:br>
            <a:endParaRPr lang="en-CA" sz="3200" dirty="0"/>
          </a:p>
        </p:txBody>
      </p:sp>
      <p:pic>
        <p:nvPicPr>
          <p:cNvPr id="5" name="Picture 2"/>
          <p:cNvPicPr>
            <a:picLocks noChangeAspect="1" noChangeArrowheads="1"/>
          </p:cNvPicPr>
          <p:nvPr/>
        </p:nvPicPr>
        <p:blipFill>
          <a:blip r:embed="rId4" cstate="print"/>
          <a:srcRect/>
          <a:stretch>
            <a:fillRect/>
          </a:stretch>
        </p:blipFill>
        <p:spPr bwMode="auto">
          <a:xfrm>
            <a:off x="5220072" y="1556792"/>
            <a:ext cx="3384376" cy="4980466"/>
          </a:xfrm>
          <a:prstGeom prst="rect">
            <a:avLst/>
          </a:prstGeom>
          <a:noFill/>
          <a:ln w="9525">
            <a:noFill/>
            <a:miter lim="800000"/>
            <a:headEnd/>
            <a:tailEnd/>
          </a:ln>
        </p:spPr>
      </p:pic>
      <p:sp>
        <p:nvSpPr>
          <p:cNvPr id="6" name="Oval 5"/>
          <p:cNvSpPr/>
          <p:nvPr/>
        </p:nvSpPr>
        <p:spPr bwMode="auto">
          <a:xfrm>
            <a:off x="2699792" y="2132856"/>
            <a:ext cx="720080" cy="648072"/>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smtClean="0">
              <a:ln>
                <a:noFill/>
              </a:ln>
              <a:solidFill>
                <a:schemeClr val="tx1"/>
              </a:solidFill>
              <a:effectLst/>
              <a:latin typeface="Times" pitchFamily="18" charset="0"/>
            </a:endParaRPr>
          </a:p>
        </p:txBody>
      </p:sp>
      <p:sp>
        <p:nvSpPr>
          <p:cNvPr id="7" name="Oval 6"/>
          <p:cNvSpPr/>
          <p:nvPr/>
        </p:nvSpPr>
        <p:spPr bwMode="auto">
          <a:xfrm>
            <a:off x="1619672" y="2348880"/>
            <a:ext cx="720080" cy="648072"/>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smtClean="0">
              <a:ln>
                <a:noFill/>
              </a:ln>
              <a:solidFill>
                <a:schemeClr val="tx1"/>
              </a:solidFill>
              <a:effectLst/>
              <a:latin typeface="Times" pitchFamily="18" charset="0"/>
            </a:endParaRPr>
          </a:p>
        </p:txBody>
      </p:sp>
      <p:sp>
        <p:nvSpPr>
          <p:cNvPr id="8" name="TextBox 7"/>
          <p:cNvSpPr txBox="1"/>
          <p:nvPr/>
        </p:nvSpPr>
        <p:spPr>
          <a:xfrm>
            <a:off x="1331640" y="1916832"/>
            <a:ext cx="1296144" cy="400110"/>
          </a:xfrm>
          <a:prstGeom prst="rect">
            <a:avLst/>
          </a:prstGeom>
          <a:noFill/>
        </p:spPr>
        <p:txBody>
          <a:bodyPr wrap="square" rtlCol="0">
            <a:spAutoFit/>
          </a:bodyPr>
          <a:lstStyle/>
          <a:p>
            <a:r>
              <a:rPr lang="en-CA" sz="2000" dirty="0" smtClean="0">
                <a:latin typeface="+mj-lt"/>
              </a:rPr>
              <a:t>MSS </a:t>
            </a:r>
            <a:endParaRPr lang="en-CA" sz="2000" dirty="0">
              <a:latin typeface="+mj-lt"/>
            </a:endParaRPr>
          </a:p>
        </p:txBody>
      </p:sp>
      <p:sp>
        <p:nvSpPr>
          <p:cNvPr id="9" name="TextBox 8"/>
          <p:cNvSpPr txBox="1"/>
          <p:nvPr/>
        </p:nvSpPr>
        <p:spPr>
          <a:xfrm>
            <a:off x="2627784" y="1700808"/>
            <a:ext cx="1296144" cy="400110"/>
          </a:xfrm>
          <a:prstGeom prst="rect">
            <a:avLst/>
          </a:prstGeom>
          <a:noFill/>
        </p:spPr>
        <p:txBody>
          <a:bodyPr wrap="square" rtlCol="0">
            <a:spAutoFit/>
          </a:bodyPr>
          <a:lstStyle/>
          <a:p>
            <a:r>
              <a:rPr lang="en-CA" sz="2000" dirty="0">
                <a:latin typeface="+mj-lt"/>
              </a:rPr>
              <a:t>T</a:t>
            </a:r>
            <a:r>
              <a:rPr lang="en-CA" sz="2000" dirty="0" smtClean="0">
                <a:latin typeface="+mj-lt"/>
              </a:rPr>
              <a:t>SS</a:t>
            </a:r>
            <a:endParaRPr lang="en-CA" sz="2000" dirty="0">
              <a:latin typeface="+mj-lt"/>
            </a:endParaRPr>
          </a:p>
        </p:txBody>
      </p:sp>
      <p:cxnSp>
        <p:nvCxnSpPr>
          <p:cNvPr id="11" name="Straight Arrow Connector 10"/>
          <p:cNvCxnSpPr/>
          <p:nvPr/>
        </p:nvCxnSpPr>
        <p:spPr bwMode="auto">
          <a:xfrm rot="16200000" flipV="1">
            <a:off x="2663788" y="2672916"/>
            <a:ext cx="3168352" cy="2520280"/>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cxnSp>
        <p:nvCxnSpPr>
          <p:cNvPr id="13" name="Straight Arrow Connector 12"/>
          <p:cNvCxnSpPr/>
          <p:nvPr/>
        </p:nvCxnSpPr>
        <p:spPr bwMode="auto">
          <a:xfrm rot="10800000">
            <a:off x="3059832" y="2348880"/>
            <a:ext cx="2448272" cy="1656184"/>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cxnSp>
        <p:nvCxnSpPr>
          <p:cNvPr id="15" name="Straight Arrow Connector 14"/>
          <p:cNvCxnSpPr/>
          <p:nvPr/>
        </p:nvCxnSpPr>
        <p:spPr bwMode="auto">
          <a:xfrm rot="10800000">
            <a:off x="3131840" y="2420888"/>
            <a:ext cx="2520280" cy="360040"/>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sp>
        <p:nvSpPr>
          <p:cNvPr id="16" name="TextBox 15"/>
          <p:cNvSpPr txBox="1"/>
          <p:nvPr/>
        </p:nvSpPr>
        <p:spPr>
          <a:xfrm>
            <a:off x="395536" y="5085184"/>
            <a:ext cx="4464496" cy="1323439"/>
          </a:xfrm>
          <a:prstGeom prst="rect">
            <a:avLst/>
          </a:prstGeom>
          <a:noFill/>
        </p:spPr>
        <p:txBody>
          <a:bodyPr wrap="square" rtlCol="0">
            <a:spAutoFit/>
          </a:bodyPr>
          <a:lstStyle/>
          <a:p>
            <a:r>
              <a:rPr lang="en-CA" sz="2000" dirty="0" smtClean="0">
                <a:latin typeface="+mj-lt"/>
              </a:rPr>
              <a:t>Note convergence with the different distributions at Target WS Stocking – remain varied with MSS</a:t>
            </a:r>
            <a:endParaRPr lang="en-CA" sz="2000" dirty="0">
              <a:latin typeface="+mj-lt"/>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6876256" y="1412776"/>
            <a:ext cx="1872208" cy="4392488"/>
          </a:xfrm>
          <a:prstGeom prst="rect">
            <a:avLst/>
          </a:prstGeom>
          <a:solidFill>
            <a:srgbClr val="92D050">
              <a:alpha val="50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smtClean="0">
              <a:ln>
                <a:noFill/>
              </a:ln>
              <a:solidFill>
                <a:schemeClr val="tx1"/>
              </a:solidFill>
              <a:effectLst/>
              <a:latin typeface="Times" pitchFamily="18" charset="0"/>
            </a:endParaRPr>
          </a:p>
        </p:txBody>
      </p:sp>
      <p:sp>
        <p:nvSpPr>
          <p:cNvPr id="2" name="Title 1"/>
          <p:cNvSpPr>
            <a:spLocks noGrp="1"/>
          </p:cNvSpPr>
          <p:nvPr>
            <p:ph type="title"/>
          </p:nvPr>
        </p:nvSpPr>
        <p:spPr>
          <a:xfrm>
            <a:off x="683568" y="404664"/>
            <a:ext cx="7772400" cy="1143000"/>
          </a:xfrm>
        </p:spPr>
        <p:txBody>
          <a:bodyPr>
            <a:normAutofit/>
          </a:bodyPr>
          <a:lstStyle/>
          <a:p>
            <a:pPr algn="ctr"/>
            <a:r>
              <a:rPr lang="en-CA" sz="2800" dirty="0" smtClean="0">
                <a:effectLst/>
              </a:rPr>
              <a:t>MITD and Projected Volume Losses</a:t>
            </a:r>
            <a:br>
              <a:rPr lang="en-CA" sz="2800" dirty="0" smtClean="0">
                <a:effectLst/>
              </a:rPr>
            </a:br>
            <a:endParaRPr lang="en-CA" sz="2800" dirty="0">
              <a:effectLst/>
            </a:endParaRPr>
          </a:p>
        </p:txBody>
      </p:sp>
      <p:pic>
        <p:nvPicPr>
          <p:cNvPr id="3074" name="Picture 2"/>
          <p:cNvPicPr>
            <a:picLocks noChangeAspect="1" noChangeArrowheads="1"/>
          </p:cNvPicPr>
          <p:nvPr/>
        </p:nvPicPr>
        <p:blipFill>
          <a:blip r:embed="rId3" cstate="print"/>
          <a:srcRect/>
          <a:stretch>
            <a:fillRect/>
          </a:stretch>
        </p:blipFill>
        <p:spPr bwMode="auto">
          <a:xfrm>
            <a:off x="827584" y="1412776"/>
            <a:ext cx="5924550" cy="4419600"/>
          </a:xfrm>
          <a:prstGeom prst="rect">
            <a:avLst/>
          </a:prstGeom>
          <a:noFill/>
          <a:ln w="9525">
            <a:noFill/>
            <a:miter lim="800000"/>
            <a:headEnd/>
            <a:tailEnd/>
          </a:ln>
        </p:spPr>
      </p:pic>
      <p:sp>
        <p:nvSpPr>
          <p:cNvPr id="14" name="TextBox 13"/>
          <p:cNvSpPr txBox="1"/>
          <p:nvPr/>
        </p:nvSpPr>
        <p:spPr>
          <a:xfrm>
            <a:off x="251520" y="6093296"/>
            <a:ext cx="5256584" cy="338554"/>
          </a:xfrm>
          <a:prstGeom prst="rect">
            <a:avLst/>
          </a:prstGeom>
          <a:noFill/>
        </p:spPr>
        <p:txBody>
          <a:bodyPr wrap="square" rtlCol="0">
            <a:spAutoFit/>
          </a:bodyPr>
          <a:lstStyle/>
          <a:p>
            <a:r>
              <a:rPr lang="en-CA" sz="1600" dirty="0" smtClean="0">
                <a:latin typeface="+mj-lt"/>
              </a:rPr>
              <a:t>Slide courtesy of Dr. Craig Farnden</a:t>
            </a:r>
            <a:endParaRPr lang="en-CA" sz="1600" dirty="0">
              <a:latin typeface="+mj-lt"/>
            </a:endParaRPr>
          </a:p>
        </p:txBody>
      </p:sp>
      <p:sp>
        <p:nvSpPr>
          <p:cNvPr id="15" name="TextBox 14"/>
          <p:cNvSpPr txBox="1"/>
          <p:nvPr/>
        </p:nvSpPr>
        <p:spPr>
          <a:xfrm>
            <a:off x="6876256" y="1412776"/>
            <a:ext cx="1728192" cy="2862322"/>
          </a:xfrm>
          <a:prstGeom prst="rect">
            <a:avLst/>
          </a:prstGeom>
          <a:noFill/>
        </p:spPr>
        <p:txBody>
          <a:bodyPr wrap="square" rtlCol="0">
            <a:spAutoFit/>
          </a:bodyPr>
          <a:lstStyle/>
          <a:p>
            <a:r>
              <a:rPr lang="en-CA" sz="1800" dirty="0" smtClean="0">
                <a:latin typeface="+mj-lt"/>
              </a:rPr>
              <a:t>This indicates a MSS of 700 at 2.6 m spacing provides similar yield to a MSS of 900 for MITD of 1.4m</a:t>
            </a:r>
            <a:endParaRPr lang="en-CA" sz="1800" dirty="0">
              <a:latin typeface="+mj-lt"/>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bwMode="auto">
          <a:xfrm>
            <a:off x="899592" y="692696"/>
            <a:ext cx="7416824" cy="936104"/>
          </a:xfrm>
          <a:prstGeom prst="rect">
            <a:avLst/>
          </a:prstGeom>
          <a:solidFill>
            <a:srgbClr val="92D050">
              <a:alpha val="50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smtClean="0">
              <a:ln>
                <a:noFill/>
              </a:ln>
              <a:solidFill>
                <a:schemeClr val="tx1"/>
              </a:solidFill>
              <a:effectLst/>
              <a:latin typeface="Times" pitchFamily="18" charset="0"/>
            </a:endParaRPr>
          </a:p>
        </p:txBody>
      </p:sp>
      <p:sp>
        <p:nvSpPr>
          <p:cNvPr id="2" name="Title 1"/>
          <p:cNvSpPr>
            <a:spLocks noGrp="1"/>
          </p:cNvSpPr>
          <p:nvPr>
            <p:ph type="title"/>
          </p:nvPr>
        </p:nvSpPr>
        <p:spPr/>
        <p:txBody>
          <a:bodyPr>
            <a:noAutofit/>
          </a:bodyPr>
          <a:lstStyle/>
          <a:p>
            <a:pPr algn="ctr"/>
            <a:r>
              <a:rPr lang="en-CA" sz="2400" dirty="0" smtClean="0"/>
              <a:t>At TSS and MITD = 2 m, volume losses similar regardless of spatial distribution</a:t>
            </a:r>
            <a:endParaRPr lang="en-CA" sz="2400" dirty="0"/>
          </a:p>
        </p:txBody>
      </p:sp>
      <p:pic>
        <p:nvPicPr>
          <p:cNvPr id="7" name="Picture 3" descr="gcontou9"/>
          <p:cNvPicPr>
            <a:picLocks noChangeAspect="1" noChangeArrowheads="1"/>
          </p:cNvPicPr>
          <p:nvPr/>
        </p:nvPicPr>
        <p:blipFill>
          <a:blip r:embed="rId2" cstate="print"/>
          <a:srcRect/>
          <a:stretch>
            <a:fillRect/>
          </a:stretch>
        </p:blipFill>
        <p:spPr bwMode="auto">
          <a:xfrm>
            <a:off x="4572000" y="2087438"/>
            <a:ext cx="4572000" cy="4113658"/>
          </a:xfrm>
          <a:prstGeom prst="rect">
            <a:avLst/>
          </a:prstGeom>
          <a:noFill/>
          <a:ln w="9525">
            <a:noFill/>
            <a:miter lim="800000"/>
            <a:headEnd/>
            <a:tailEnd/>
          </a:ln>
        </p:spPr>
      </p:pic>
      <p:pic>
        <p:nvPicPr>
          <p:cNvPr id="6" name="Picture 3" descr="gcontou6"/>
          <p:cNvPicPr>
            <a:picLocks noChangeAspect="1" noChangeArrowheads="1"/>
          </p:cNvPicPr>
          <p:nvPr/>
        </p:nvPicPr>
        <p:blipFill>
          <a:blip r:embed="rId3" cstate="print"/>
          <a:srcRect/>
          <a:stretch>
            <a:fillRect/>
          </a:stretch>
        </p:blipFill>
        <p:spPr bwMode="auto">
          <a:xfrm>
            <a:off x="142844" y="2016000"/>
            <a:ext cx="4572000" cy="4113658"/>
          </a:xfrm>
          <a:prstGeom prst="rect">
            <a:avLst/>
          </a:prstGeom>
          <a:noFill/>
          <a:ln w="9525">
            <a:noFill/>
            <a:miter lim="800000"/>
            <a:headEnd/>
            <a:tailEnd/>
          </a:ln>
        </p:spPr>
      </p:pic>
      <p:sp>
        <p:nvSpPr>
          <p:cNvPr id="8" name="Oval 7"/>
          <p:cNvSpPr/>
          <p:nvPr/>
        </p:nvSpPr>
        <p:spPr>
          <a:xfrm>
            <a:off x="1692000" y="3037512"/>
            <a:ext cx="214314" cy="21431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Oval 8"/>
          <p:cNvSpPr/>
          <p:nvPr/>
        </p:nvSpPr>
        <p:spPr>
          <a:xfrm>
            <a:off x="3563888" y="3068960"/>
            <a:ext cx="214314" cy="214314"/>
          </a:xfrm>
          <a:prstGeom prst="ellipse">
            <a:avLst/>
          </a:prstGeom>
          <a:noFill/>
          <a:ln>
            <a:solidFill>
              <a:srgbClr val="0650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Oval 9"/>
          <p:cNvSpPr/>
          <p:nvPr/>
        </p:nvSpPr>
        <p:spPr>
          <a:xfrm>
            <a:off x="6120000" y="3073512"/>
            <a:ext cx="204790" cy="20479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p:cNvSpPr/>
          <p:nvPr/>
        </p:nvSpPr>
        <p:spPr>
          <a:xfrm>
            <a:off x="8028384" y="3068960"/>
            <a:ext cx="216024" cy="216024"/>
          </a:xfrm>
          <a:prstGeom prst="ellipse">
            <a:avLst/>
          </a:prstGeom>
          <a:noFill/>
          <a:ln>
            <a:solidFill>
              <a:srgbClr val="0650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TextBox 11"/>
          <p:cNvSpPr txBox="1"/>
          <p:nvPr/>
        </p:nvSpPr>
        <p:spPr>
          <a:xfrm>
            <a:off x="899592" y="1628800"/>
            <a:ext cx="2952328" cy="461665"/>
          </a:xfrm>
          <a:prstGeom prst="rect">
            <a:avLst/>
          </a:prstGeom>
          <a:noFill/>
        </p:spPr>
        <p:txBody>
          <a:bodyPr wrap="square" rtlCol="0">
            <a:spAutoFit/>
          </a:bodyPr>
          <a:lstStyle/>
          <a:p>
            <a:r>
              <a:rPr lang="en-CA" dirty="0" smtClean="0">
                <a:latin typeface="+mn-lt"/>
              </a:rPr>
              <a:t>Natural distribution</a:t>
            </a:r>
            <a:endParaRPr lang="en-CA" dirty="0">
              <a:latin typeface="+mn-lt"/>
            </a:endParaRPr>
          </a:p>
        </p:txBody>
      </p:sp>
      <p:sp>
        <p:nvSpPr>
          <p:cNvPr id="13" name="TextBox 12"/>
          <p:cNvSpPr txBox="1"/>
          <p:nvPr/>
        </p:nvSpPr>
        <p:spPr>
          <a:xfrm>
            <a:off x="5220072" y="1628800"/>
            <a:ext cx="3384376" cy="461665"/>
          </a:xfrm>
          <a:prstGeom prst="rect">
            <a:avLst/>
          </a:prstGeom>
          <a:noFill/>
        </p:spPr>
        <p:txBody>
          <a:bodyPr wrap="square" rtlCol="0">
            <a:spAutoFit/>
          </a:bodyPr>
          <a:lstStyle/>
          <a:p>
            <a:r>
              <a:rPr lang="en-CA" dirty="0" smtClean="0">
                <a:latin typeface="+mn-lt"/>
              </a:rPr>
              <a:t>Clumped Distribution</a:t>
            </a:r>
            <a:endParaRPr lang="en-CA" dirty="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bwMode="auto">
          <a:xfrm>
            <a:off x="899592" y="332656"/>
            <a:ext cx="7488832" cy="1224136"/>
          </a:xfrm>
          <a:prstGeom prst="rect">
            <a:avLst/>
          </a:prstGeom>
          <a:solidFill>
            <a:srgbClr val="92D050">
              <a:alpha val="50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smtClean="0">
              <a:ln>
                <a:noFill/>
              </a:ln>
              <a:solidFill>
                <a:schemeClr val="tx1"/>
              </a:solidFill>
              <a:effectLst/>
              <a:latin typeface="Times" pitchFamily="18" charset="0"/>
            </a:endParaRPr>
          </a:p>
        </p:txBody>
      </p:sp>
      <p:sp>
        <p:nvSpPr>
          <p:cNvPr id="2" name="Title 1"/>
          <p:cNvSpPr>
            <a:spLocks noGrp="1"/>
          </p:cNvSpPr>
          <p:nvPr>
            <p:ph type="title"/>
          </p:nvPr>
        </p:nvSpPr>
        <p:spPr>
          <a:xfrm>
            <a:off x="683568" y="332656"/>
            <a:ext cx="7772400" cy="1143000"/>
          </a:xfrm>
        </p:spPr>
        <p:txBody>
          <a:bodyPr>
            <a:noAutofit/>
          </a:bodyPr>
          <a:lstStyle/>
          <a:p>
            <a:pPr algn="ctr"/>
            <a:r>
              <a:rPr lang="en-CA" sz="2400" dirty="0" smtClean="0"/>
              <a:t>At </a:t>
            </a:r>
            <a:r>
              <a:rPr lang="en-CA" sz="2400" dirty="0" smtClean="0">
                <a:solidFill>
                  <a:srgbClr val="04617B"/>
                </a:solidFill>
              </a:rPr>
              <a:t>TSS</a:t>
            </a:r>
            <a:r>
              <a:rPr lang="en-CA" sz="2400" dirty="0" smtClean="0"/>
              <a:t> and MITD = 1.5 m, volume losses differ significantly with clumped distribution</a:t>
            </a:r>
            <a:endParaRPr lang="en-CA" sz="2400" dirty="0"/>
          </a:p>
        </p:txBody>
      </p:sp>
      <p:pic>
        <p:nvPicPr>
          <p:cNvPr id="7" name="Picture 3" descr="gcontou9"/>
          <p:cNvPicPr>
            <a:picLocks noChangeAspect="1" noChangeArrowheads="1"/>
          </p:cNvPicPr>
          <p:nvPr/>
        </p:nvPicPr>
        <p:blipFill>
          <a:blip r:embed="rId2" cstate="print"/>
          <a:srcRect/>
          <a:stretch>
            <a:fillRect/>
          </a:stretch>
        </p:blipFill>
        <p:spPr bwMode="auto">
          <a:xfrm>
            <a:off x="4572000" y="2087438"/>
            <a:ext cx="4572000" cy="4113658"/>
          </a:xfrm>
          <a:prstGeom prst="rect">
            <a:avLst/>
          </a:prstGeom>
          <a:noFill/>
          <a:ln w="9525">
            <a:noFill/>
            <a:miter lim="800000"/>
            <a:headEnd/>
            <a:tailEnd/>
          </a:ln>
        </p:spPr>
      </p:pic>
      <p:pic>
        <p:nvPicPr>
          <p:cNvPr id="6" name="Picture 3" descr="gcontou6"/>
          <p:cNvPicPr>
            <a:picLocks noChangeAspect="1" noChangeArrowheads="1"/>
          </p:cNvPicPr>
          <p:nvPr/>
        </p:nvPicPr>
        <p:blipFill>
          <a:blip r:embed="rId3" cstate="print"/>
          <a:srcRect/>
          <a:stretch>
            <a:fillRect/>
          </a:stretch>
        </p:blipFill>
        <p:spPr bwMode="auto">
          <a:xfrm>
            <a:off x="142844" y="2016000"/>
            <a:ext cx="4572000" cy="4113658"/>
          </a:xfrm>
          <a:prstGeom prst="rect">
            <a:avLst/>
          </a:prstGeom>
          <a:noFill/>
          <a:ln w="9525">
            <a:noFill/>
            <a:miter lim="800000"/>
            <a:headEnd/>
            <a:tailEnd/>
          </a:ln>
        </p:spPr>
      </p:pic>
      <p:sp>
        <p:nvSpPr>
          <p:cNvPr id="8" name="Oval 7"/>
          <p:cNvSpPr/>
          <p:nvPr/>
        </p:nvSpPr>
        <p:spPr>
          <a:xfrm>
            <a:off x="1692000" y="3703512"/>
            <a:ext cx="214314" cy="21431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Oval 8"/>
          <p:cNvSpPr/>
          <p:nvPr/>
        </p:nvSpPr>
        <p:spPr>
          <a:xfrm>
            <a:off x="3600000" y="3703512"/>
            <a:ext cx="214314" cy="214314"/>
          </a:xfrm>
          <a:prstGeom prst="ellipse">
            <a:avLst/>
          </a:prstGeom>
          <a:noFill/>
          <a:ln>
            <a:solidFill>
              <a:srgbClr val="0650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Oval 9"/>
          <p:cNvSpPr/>
          <p:nvPr/>
        </p:nvSpPr>
        <p:spPr>
          <a:xfrm>
            <a:off x="6120000" y="3757512"/>
            <a:ext cx="204790" cy="20479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p:cNvSpPr/>
          <p:nvPr/>
        </p:nvSpPr>
        <p:spPr>
          <a:xfrm>
            <a:off x="8028000" y="3757512"/>
            <a:ext cx="204790" cy="204790"/>
          </a:xfrm>
          <a:prstGeom prst="ellipse">
            <a:avLst/>
          </a:prstGeom>
          <a:noFill/>
          <a:ln>
            <a:solidFill>
              <a:srgbClr val="0650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TextBox 11"/>
          <p:cNvSpPr txBox="1"/>
          <p:nvPr/>
        </p:nvSpPr>
        <p:spPr>
          <a:xfrm>
            <a:off x="1259632" y="1628800"/>
            <a:ext cx="6912768" cy="400110"/>
          </a:xfrm>
          <a:prstGeom prst="rect">
            <a:avLst/>
          </a:prstGeom>
          <a:noFill/>
        </p:spPr>
        <p:txBody>
          <a:bodyPr wrap="square" rtlCol="0">
            <a:spAutoFit/>
          </a:bodyPr>
          <a:lstStyle/>
          <a:p>
            <a:r>
              <a:rPr lang="en-CA" sz="2000" dirty="0" smtClean="0">
                <a:latin typeface="+mj-lt"/>
              </a:rPr>
              <a:t>Natural </a:t>
            </a:r>
            <a:r>
              <a:rPr lang="en-CA" sz="2000" dirty="0" err="1" smtClean="0">
                <a:latin typeface="+mj-lt"/>
              </a:rPr>
              <a:t>vs</a:t>
            </a:r>
            <a:r>
              <a:rPr lang="en-CA" sz="2000" dirty="0" smtClean="0">
                <a:latin typeface="+mj-lt"/>
              </a:rPr>
              <a:t> Clumped – 10 </a:t>
            </a:r>
            <a:r>
              <a:rPr lang="en-CA" sz="2000" dirty="0" err="1" smtClean="0">
                <a:latin typeface="+mj-lt"/>
              </a:rPr>
              <a:t>vs</a:t>
            </a:r>
            <a:r>
              <a:rPr lang="en-CA" sz="2000" dirty="0" smtClean="0">
                <a:latin typeface="+mj-lt"/>
              </a:rPr>
              <a:t> 20 % reduction </a:t>
            </a:r>
            <a:endParaRPr lang="en-CA" sz="2000" dirty="0">
              <a:latin typeface="+mj-lt"/>
            </a:endParaRPr>
          </a:p>
        </p:txBody>
      </p:sp>
      <p:cxnSp>
        <p:nvCxnSpPr>
          <p:cNvPr id="14" name="Straight Arrow Connector 13"/>
          <p:cNvCxnSpPr/>
          <p:nvPr/>
        </p:nvCxnSpPr>
        <p:spPr bwMode="auto">
          <a:xfrm rot="10800000" flipV="1">
            <a:off x="2051720" y="2060848"/>
            <a:ext cx="2232248" cy="1584176"/>
          </a:xfrm>
          <a:prstGeom prst="straightConnector1">
            <a:avLst/>
          </a:prstGeom>
          <a:solidFill>
            <a:schemeClr val="accent1"/>
          </a:solidFill>
          <a:ln w="25400" cap="flat" cmpd="sng" algn="ctr">
            <a:solidFill>
              <a:schemeClr val="tx1"/>
            </a:solidFill>
            <a:prstDash val="solid"/>
            <a:round/>
            <a:headEnd type="none" w="med" len="med"/>
            <a:tailEnd type="arrow"/>
          </a:ln>
          <a:effectLst/>
        </p:spPr>
      </p:cxnSp>
      <p:cxnSp>
        <p:nvCxnSpPr>
          <p:cNvPr id="16" name="Straight Arrow Connector 15"/>
          <p:cNvCxnSpPr/>
          <p:nvPr/>
        </p:nvCxnSpPr>
        <p:spPr bwMode="auto">
          <a:xfrm rot="16200000" flipH="1">
            <a:off x="4896036" y="2384884"/>
            <a:ext cx="1512168" cy="864096"/>
          </a:xfrm>
          <a:prstGeom prst="straightConnector1">
            <a:avLst/>
          </a:prstGeom>
          <a:solidFill>
            <a:schemeClr val="accent1"/>
          </a:solidFill>
          <a:ln w="25400" cap="flat" cmpd="sng" algn="ctr">
            <a:solidFill>
              <a:schemeClr val="tx1"/>
            </a:solidFill>
            <a:prstDash val="solid"/>
            <a:round/>
            <a:headEnd type="none" w="med" len="med"/>
            <a:tailEnd type="arrow"/>
          </a:ln>
          <a:effectLst/>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457200" y="0"/>
            <a:ext cx="8534400" cy="1219200"/>
          </a:xfrm>
        </p:spPr>
        <p:txBody>
          <a:bodyPr/>
          <a:lstStyle/>
          <a:p>
            <a:pPr algn="l">
              <a:defRPr/>
            </a:pPr>
            <a:r>
              <a:rPr lang="en-US" altLang="en-US" sz="2800" dirty="0" smtClean="0">
                <a:solidFill>
                  <a:schemeClr val="tx1"/>
                </a:solidFill>
              </a:rPr>
              <a:t>Stocking Standards: SUMMARY</a:t>
            </a:r>
          </a:p>
        </p:txBody>
      </p:sp>
      <p:grpSp>
        <p:nvGrpSpPr>
          <p:cNvPr id="2" name="Group 23"/>
          <p:cNvGrpSpPr>
            <a:grpSpLocks/>
          </p:cNvGrpSpPr>
          <p:nvPr/>
        </p:nvGrpSpPr>
        <p:grpSpPr bwMode="auto">
          <a:xfrm>
            <a:off x="457200" y="2043113"/>
            <a:ext cx="4741863" cy="1530350"/>
            <a:chOff x="288" y="1287"/>
            <a:chExt cx="2987" cy="964"/>
          </a:xfrm>
        </p:grpSpPr>
        <p:sp>
          <p:nvSpPr>
            <p:cNvPr id="12307" name="AutoShape 5"/>
            <p:cNvSpPr>
              <a:spLocks noChangeArrowheads="1"/>
            </p:cNvSpPr>
            <p:nvPr/>
          </p:nvSpPr>
          <p:spPr bwMode="auto">
            <a:xfrm rot="9720351">
              <a:off x="787" y="1287"/>
              <a:ext cx="2488" cy="964"/>
            </a:xfrm>
            <a:prstGeom prst="triangle">
              <a:avLst>
                <a:gd name="adj" fmla="val 40028"/>
              </a:avLst>
            </a:prstGeom>
            <a:solidFill>
              <a:srgbClr val="FFFF99">
                <a:alpha val="50195"/>
              </a:srgbClr>
            </a:solidFill>
            <a:ln w="9525">
              <a:noFill/>
              <a:miter lim="800000"/>
              <a:headEnd/>
              <a:tailEnd/>
            </a:ln>
          </p:spPr>
          <p:txBody>
            <a:bodyPr wrap="none" anchor="ctr"/>
            <a:lstStyle/>
            <a:p>
              <a:endParaRPr lang="en-CA"/>
            </a:p>
          </p:txBody>
        </p:sp>
        <p:sp>
          <p:nvSpPr>
            <p:cNvPr id="12308" name="Text Box 6"/>
            <p:cNvSpPr txBox="1">
              <a:spLocks noChangeArrowheads="1"/>
            </p:cNvSpPr>
            <p:nvPr/>
          </p:nvSpPr>
          <p:spPr bwMode="auto">
            <a:xfrm>
              <a:off x="288" y="1344"/>
              <a:ext cx="2256" cy="837"/>
            </a:xfrm>
            <a:prstGeom prst="rect">
              <a:avLst/>
            </a:prstGeom>
            <a:solidFill>
              <a:srgbClr val="FFFF99"/>
            </a:solidFill>
            <a:ln w="38100">
              <a:noFill/>
              <a:miter lim="800000"/>
              <a:headEnd/>
              <a:tailEnd/>
            </a:ln>
          </p:spPr>
          <p:txBody>
            <a:bodyPr>
              <a:spAutoFit/>
            </a:bodyPr>
            <a:lstStyle/>
            <a:p>
              <a:pPr marL="457200" indent="-457200">
                <a:spcBef>
                  <a:spcPct val="50000"/>
                </a:spcBef>
              </a:pPr>
              <a:r>
                <a:rPr lang="en-US" sz="1800" b="1">
                  <a:latin typeface="Verdana" pitchFamily="34" charset="0"/>
                </a:rPr>
                <a:t>FPPR Sec. 16</a:t>
              </a:r>
            </a:p>
            <a:p>
              <a:pPr marL="457200" indent="-457200">
                <a:spcBef>
                  <a:spcPct val="50000"/>
                </a:spcBef>
              </a:pPr>
              <a:r>
                <a:rPr lang="en-US" sz="1800" b="1">
                  <a:latin typeface="Verdana" pitchFamily="34" charset="0"/>
                </a:rPr>
                <a:t>	</a:t>
              </a:r>
              <a:r>
                <a:rPr lang="en-US" sz="1800">
                  <a:latin typeface="Verdana" pitchFamily="34" charset="0"/>
                </a:rPr>
                <a:t>Must specify</a:t>
              </a:r>
              <a:r>
                <a:rPr lang="en-US" sz="1800" b="1">
                  <a:latin typeface="Verdana" pitchFamily="34" charset="0"/>
                </a:rPr>
                <a:t> Situations and Circumstances </a:t>
              </a:r>
              <a:r>
                <a:rPr lang="en-US" sz="1800">
                  <a:latin typeface="Verdana" pitchFamily="34" charset="0"/>
                </a:rPr>
                <a:t>that will apply.</a:t>
              </a:r>
            </a:p>
          </p:txBody>
        </p:sp>
      </p:grpSp>
      <p:sp>
        <p:nvSpPr>
          <p:cNvPr id="12292" name="Line 7"/>
          <p:cNvSpPr>
            <a:spLocks noChangeShapeType="1"/>
          </p:cNvSpPr>
          <p:nvPr/>
        </p:nvSpPr>
        <p:spPr bwMode="auto">
          <a:xfrm flipV="1">
            <a:off x="4038600" y="1447800"/>
            <a:ext cx="533400" cy="0"/>
          </a:xfrm>
          <a:prstGeom prst="line">
            <a:avLst/>
          </a:prstGeom>
          <a:noFill/>
          <a:ln w="57150">
            <a:solidFill>
              <a:srgbClr val="FF0000"/>
            </a:solidFill>
            <a:round/>
            <a:headEnd/>
            <a:tailEnd type="triangle" w="med" len="med"/>
          </a:ln>
        </p:spPr>
        <p:txBody>
          <a:bodyPr/>
          <a:lstStyle/>
          <a:p>
            <a:endParaRPr lang="en-CA"/>
          </a:p>
        </p:txBody>
      </p:sp>
      <p:sp>
        <p:nvSpPr>
          <p:cNvPr id="12293" name="Text Box 9"/>
          <p:cNvSpPr txBox="1">
            <a:spLocks noChangeArrowheads="1"/>
          </p:cNvSpPr>
          <p:nvPr/>
        </p:nvSpPr>
        <p:spPr bwMode="auto">
          <a:xfrm>
            <a:off x="4724400" y="1295400"/>
            <a:ext cx="3581400" cy="404813"/>
          </a:xfrm>
          <a:prstGeom prst="rect">
            <a:avLst/>
          </a:prstGeom>
          <a:solidFill>
            <a:srgbClr val="CCFFCC"/>
          </a:solidFill>
          <a:ln w="38100">
            <a:solidFill>
              <a:schemeClr val="tx1"/>
            </a:solidFill>
            <a:miter lim="800000"/>
            <a:headEnd/>
            <a:tailEnd/>
          </a:ln>
        </p:spPr>
        <p:txBody>
          <a:bodyPr>
            <a:spAutoFit/>
          </a:bodyPr>
          <a:lstStyle/>
          <a:p>
            <a:pPr marL="457200" indent="-457200">
              <a:spcBef>
                <a:spcPct val="50000"/>
              </a:spcBef>
            </a:pPr>
            <a:r>
              <a:rPr lang="en-US" sz="1800" b="1">
                <a:latin typeface="Verdana" pitchFamily="34" charset="0"/>
              </a:rPr>
              <a:t>FPPR provides clarity</a:t>
            </a:r>
            <a:endParaRPr lang="en-US" sz="1800">
              <a:latin typeface="Verdana" pitchFamily="34" charset="0"/>
            </a:endParaRPr>
          </a:p>
        </p:txBody>
      </p:sp>
      <p:grpSp>
        <p:nvGrpSpPr>
          <p:cNvPr id="3" name="Group 10"/>
          <p:cNvGrpSpPr>
            <a:grpSpLocks/>
          </p:cNvGrpSpPr>
          <p:nvPr/>
        </p:nvGrpSpPr>
        <p:grpSpPr bwMode="auto">
          <a:xfrm>
            <a:off x="5257800" y="1676400"/>
            <a:ext cx="3276600" cy="2732088"/>
            <a:chOff x="3312" y="1152"/>
            <a:chExt cx="2064" cy="1721"/>
          </a:xfrm>
        </p:grpSpPr>
        <p:sp>
          <p:nvSpPr>
            <p:cNvPr id="12305" name="Text Box 11"/>
            <p:cNvSpPr txBox="1">
              <a:spLocks noChangeArrowheads="1"/>
            </p:cNvSpPr>
            <p:nvPr/>
          </p:nvSpPr>
          <p:spPr bwMode="auto">
            <a:xfrm>
              <a:off x="3312" y="1776"/>
              <a:ext cx="2064" cy="1097"/>
            </a:xfrm>
            <a:prstGeom prst="rect">
              <a:avLst/>
            </a:prstGeom>
            <a:solidFill>
              <a:srgbClr val="92D050">
                <a:alpha val="50000"/>
              </a:srgbClr>
            </a:solidFill>
            <a:ln w="38100">
              <a:noFill/>
              <a:miter lim="800000"/>
              <a:headEnd/>
              <a:tailEnd/>
            </a:ln>
          </p:spPr>
          <p:txBody>
            <a:bodyPr>
              <a:spAutoFit/>
            </a:bodyPr>
            <a:lstStyle/>
            <a:p>
              <a:pPr marL="457200" indent="-457200">
                <a:spcBef>
                  <a:spcPct val="50000"/>
                </a:spcBef>
              </a:pPr>
              <a:r>
                <a:rPr lang="en-US" sz="1800" b="1" dirty="0">
                  <a:latin typeface="Verdana" pitchFamily="34" charset="0"/>
                </a:rPr>
                <a:t>FPPR Schedule (s.6) </a:t>
              </a:r>
            </a:p>
            <a:p>
              <a:pPr marL="457200" indent="-457200">
                <a:spcBef>
                  <a:spcPct val="50000"/>
                </a:spcBef>
              </a:pPr>
              <a:r>
                <a:rPr lang="en-US" sz="1800" b="1" dirty="0">
                  <a:latin typeface="Verdana" pitchFamily="34" charset="0"/>
                </a:rPr>
                <a:t>	Factors </a:t>
              </a:r>
              <a:r>
                <a:rPr lang="en-US" sz="1800" dirty="0">
                  <a:latin typeface="Verdana" pitchFamily="34" charset="0"/>
                </a:rPr>
                <a:t>to consider when designing standards…</a:t>
              </a:r>
            </a:p>
            <a:p>
              <a:pPr marL="457200" indent="-457200">
                <a:spcBef>
                  <a:spcPct val="50000"/>
                </a:spcBef>
              </a:pPr>
              <a:endParaRPr lang="en-US" sz="1800" b="1" dirty="0">
                <a:latin typeface="Verdana" pitchFamily="34" charset="0"/>
              </a:endParaRPr>
            </a:p>
          </p:txBody>
        </p:sp>
        <p:sp>
          <p:nvSpPr>
            <p:cNvPr id="12306" name="AutoShape 12"/>
            <p:cNvSpPr>
              <a:spLocks noChangeArrowheads="1"/>
            </p:cNvSpPr>
            <p:nvPr/>
          </p:nvSpPr>
          <p:spPr bwMode="auto">
            <a:xfrm>
              <a:off x="3456" y="1152"/>
              <a:ext cx="1872" cy="624"/>
            </a:xfrm>
            <a:prstGeom prst="triangle">
              <a:avLst>
                <a:gd name="adj" fmla="val 50000"/>
              </a:avLst>
            </a:prstGeom>
            <a:solidFill>
              <a:srgbClr val="FFCC99">
                <a:alpha val="50195"/>
              </a:srgbClr>
            </a:solidFill>
            <a:ln w="9525">
              <a:noFill/>
              <a:miter lim="800000"/>
              <a:headEnd/>
              <a:tailEnd/>
            </a:ln>
          </p:spPr>
          <p:txBody>
            <a:bodyPr wrap="none" anchor="ctr"/>
            <a:lstStyle/>
            <a:p>
              <a:endParaRPr lang="en-CA"/>
            </a:p>
          </p:txBody>
        </p:sp>
      </p:grpSp>
      <p:grpSp>
        <p:nvGrpSpPr>
          <p:cNvPr id="4" name="Group 22"/>
          <p:cNvGrpSpPr>
            <a:grpSpLocks/>
          </p:cNvGrpSpPr>
          <p:nvPr/>
        </p:nvGrpSpPr>
        <p:grpSpPr bwMode="auto">
          <a:xfrm>
            <a:off x="3733800" y="4038600"/>
            <a:ext cx="4648200" cy="2243138"/>
            <a:chOff x="2352" y="2544"/>
            <a:chExt cx="2928" cy="1413"/>
          </a:xfrm>
        </p:grpSpPr>
        <p:sp>
          <p:nvSpPr>
            <p:cNvPr id="12303" name="Text Box 14"/>
            <p:cNvSpPr txBox="1">
              <a:spLocks noChangeArrowheads="1"/>
            </p:cNvSpPr>
            <p:nvPr/>
          </p:nvSpPr>
          <p:spPr bwMode="auto">
            <a:xfrm>
              <a:off x="2352" y="3120"/>
              <a:ext cx="2928" cy="837"/>
            </a:xfrm>
            <a:prstGeom prst="rect">
              <a:avLst/>
            </a:prstGeom>
            <a:solidFill>
              <a:srgbClr val="92D050">
                <a:alpha val="50000"/>
              </a:srgbClr>
            </a:solidFill>
            <a:ln w="38100">
              <a:noFill/>
              <a:miter lim="800000"/>
              <a:headEnd/>
              <a:tailEnd/>
            </a:ln>
          </p:spPr>
          <p:txBody>
            <a:bodyPr>
              <a:spAutoFit/>
            </a:bodyPr>
            <a:lstStyle/>
            <a:p>
              <a:pPr marL="457200" indent="-457200">
                <a:spcBef>
                  <a:spcPct val="50000"/>
                </a:spcBef>
                <a:buFontTx/>
                <a:buChar char="•"/>
              </a:pPr>
              <a:r>
                <a:rPr lang="en-US" sz="1800" b="1" dirty="0">
                  <a:latin typeface="Verdana" pitchFamily="34" charset="0"/>
                </a:rPr>
                <a:t>Forest Health, Ecol. Suitability, Commercial Value factors</a:t>
              </a:r>
            </a:p>
            <a:p>
              <a:pPr marL="457200" indent="-457200">
                <a:spcBef>
                  <a:spcPct val="50000"/>
                </a:spcBef>
                <a:buFontTx/>
                <a:buChar char="•"/>
              </a:pPr>
              <a:r>
                <a:rPr lang="en-US" sz="1800" b="1" dirty="0">
                  <a:latin typeface="Verdana" pitchFamily="34" charset="0"/>
                </a:rPr>
                <a:t>Amount, distribution, characteristics</a:t>
              </a:r>
            </a:p>
          </p:txBody>
        </p:sp>
        <p:sp>
          <p:nvSpPr>
            <p:cNvPr id="12304" name="AutoShape 15"/>
            <p:cNvSpPr>
              <a:spLocks noChangeArrowheads="1"/>
            </p:cNvSpPr>
            <p:nvPr/>
          </p:nvSpPr>
          <p:spPr bwMode="auto">
            <a:xfrm>
              <a:off x="2400" y="2544"/>
              <a:ext cx="2832" cy="624"/>
            </a:xfrm>
            <a:prstGeom prst="triangle">
              <a:avLst>
                <a:gd name="adj" fmla="val 86218"/>
              </a:avLst>
            </a:prstGeom>
            <a:solidFill>
              <a:srgbClr val="FFCC99">
                <a:alpha val="50195"/>
              </a:srgbClr>
            </a:solidFill>
            <a:ln w="9525">
              <a:noFill/>
              <a:miter lim="800000"/>
              <a:headEnd/>
              <a:tailEnd/>
            </a:ln>
          </p:spPr>
          <p:txBody>
            <a:bodyPr wrap="none" anchor="ctr"/>
            <a:lstStyle/>
            <a:p>
              <a:endParaRPr lang="en-CA"/>
            </a:p>
          </p:txBody>
        </p:sp>
      </p:grpSp>
      <p:grpSp>
        <p:nvGrpSpPr>
          <p:cNvPr id="5" name="Group 24"/>
          <p:cNvGrpSpPr>
            <a:grpSpLocks/>
          </p:cNvGrpSpPr>
          <p:nvPr/>
        </p:nvGrpSpPr>
        <p:grpSpPr bwMode="auto">
          <a:xfrm>
            <a:off x="304800" y="3429000"/>
            <a:ext cx="4343400" cy="908050"/>
            <a:chOff x="192" y="2160"/>
            <a:chExt cx="2736" cy="572"/>
          </a:xfrm>
        </p:grpSpPr>
        <p:sp>
          <p:nvSpPr>
            <p:cNvPr id="12301" name="Text Box 16"/>
            <p:cNvSpPr txBox="1">
              <a:spLocks noChangeArrowheads="1"/>
            </p:cNvSpPr>
            <p:nvPr/>
          </p:nvSpPr>
          <p:spPr bwMode="auto">
            <a:xfrm>
              <a:off x="192" y="2304"/>
              <a:ext cx="2736" cy="428"/>
            </a:xfrm>
            <a:prstGeom prst="rect">
              <a:avLst/>
            </a:prstGeom>
            <a:solidFill>
              <a:srgbClr val="FFFF99">
                <a:alpha val="50195"/>
              </a:srgbClr>
            </a:solidFill>
            <a:ln w="38100">
              <a:solidFill>
                <a:schemeClr val="tx1"/>
              </a:solidFill>
              <a:miter lim="800000"/>
              <a:headEnd/>
              <a:tailEnd/>
            </a:ln>
          </p:spPr>
          <p:txBody>
            <a:bodyPr>
              <a:spAutoFit/>
            </a:bodyPr>
            <a:lstStyle/>
            <a:p>
              <a:pPr marL="457200" indent="-457200">
                <a:spcBef>
                  <a:spcPct val="50000"/>
                </a:spcBef>
                <a:buFontTx/>
                <a:buChar char="•"/>
              </a:pPr>
              <a:r>
                <a:rPr lang="en-US" sz="1800" b="1">
                  <a:latin typeface="Verdana" pitchFamily="34" charset="0"/>
                </a:rPr>
                <a:t>Geog. Location / site characteristics / total ha?</a:t>
              </a:r>
              <a:endParaRPr lang="en-US" sz="1800">
                <a:latin typeface="Verdana" pitchFamily="34" charset="0"/>
              </a:endParaRPr>
            </a:p>
          </p:txBody>
        </p:sp>
        <p:sp>
          <p:nvSpPr>
            <p:cNvPr id="12302" name="Line 18"/>
            <p:cNvSpPr>
              <a:spLocks noChangeShapeType="1"/>
            </p:cNvSpPr>
            <p:nvPr/>
          </p:nvSpPr>
          <p:spPr bwMode="auto">
            <a:xfrm flipH="1">
              <a:off x="576" y="2160"/>
              <a:ext cx="96" cy="144"/>
            </a:xfrm>
            <a:prstGeom prst="line">
              <a:avLst/>
            </a:prstGeom>
            <a:noFill/>
            <a:ln w="57150">
              <a:solidFill>
                <a:schemeClr val="tx1"/>
              </a:solidFill>
              <a:round/>
              <a:headEnd/>
              <a:tailEnd type="triangle" w="med" len="med"/>
            </a:ln>
          </p:spPr>
          <p:txBody>
            <a:bodyPr/>
            <a:lstStyle/>
            <a:p>
              <a:endParaRPr lang="en-CA"/>
            </a:p>
          </p:txBody>
        </p:sp>
      </p:grpSp>
      <p:grpSp>
        <p:nvGrpSpPr>
          <p:cNvPr id="6" name="Group 25"/>
          <p:cNvGrpSpPr>
            <a:grpSpLocks/>
          </p:cNvGrpSpPr>
          <p:nvPr/>
        </p:nvGrpSpPr>
        <p:grpSpPr bwMode="auto">
          <a:xfrm>
            <a:off x="228600" y="5105400"/>
            <a:ext cx="3581400" cy="1030288"/>
            <a:chOff x="144" y="3216"/>
            <a:chExt cx="2256" cy="649"/>
          </a:xfrm>
        </p:grpSpPr>
        <p:sp>
          <p:nvSpPr>
            <p:cNvPr id="12299" name="Text Box 17"/>
            <p:cNvSpPr txBox="1">
              <a:spLocks noChangeArrowheads="1"/>
            </p:cNvSpPr>
            <p:nvPr/>
          </p:nvSpPr>
          <p:spPr bwMode="auto">
            <a:xfrm>
              <a:off x="144" y="3264"/>
              <a:ext cx="2112" cy="601"/>
            </a:xfrm>
            <a:prstGeom prst="rect">
              <a:avLst/>
            </a:prstGeom>
            <a:solidFill>
              <a:srgbClr val="FFCC99">
                <a:alpha val="50195"/>
              </a:srgbClr>
            </a:solidFill>
            <a:ln w="38100">
              <a:solidFill>
                <a:schemeClr val="tx1"/>
              </a:solidFill>
              <a:miter lim="800000"/>
              <a:headEnd/>
              <a:tailEnd/>
            </a:ln>
          </p:spPr>
          <p:txBody>
            <a:bodyPr>
              <a:spAutoFit/>
            </a:bodyPr>
            <a:lstStyle/>
            <a:p>
              <a:pPr marL="457200" indent="-457200">
                <a:spcBef>
                  <a:spcPct val="50000"/>
                </a:spcBef>
                <a:buFontTx/>
                <a:buChar char="•"/>
              </a:pPr>
              <a:r>
                <a:rPr lang="en-US" sz="1800" b="1">
                  <a:latin typeface="Verdana" pitchFamily="34" charset="0"/>
                </a:rPr>
                <a:t>Factors can apply to understory and/or overstory.</a:t>
              </a:r>
              <a:endParaRPr lang="en-US" sz="1800">
                <a:latin typeface="Verdana" pitchFamily="34" charset="0"/>
              </a:endParaRPr>
            </a:p>
          </p:txBody>
        </p:sp>
        <p:sp>
          <p:nvSpPr>
            <p:cNvPr id="12300" name="Line 19"/>
            <p:cNvSpPr>
              <a:spLocks noChangeShapeType="1"/>
            </p:cNvSpPr>
            <p:nvPr/>
          </p:nvSpPr>
          <p:spPr bwMode="auto">
            <a:xfrm flipH="1">
              <a:off x="2160" y="3216"/>
              <a:ext cx="240" cy="192"/>
            </a:xfrm>
            <a:prstGeom prst="line">
              <a:avLst/>
            </a:prstGeom>
            <a:noFill/>
            <a:ln w="57150">
              <a:solidFill>
                <a:schemeClr val="tx1"/>
              </a:solidFill>
              <a:round/>
              <a:headEnd/>
              <a:tailEnd type="triangle" w="med" len="med"/>
            </a:ln>
          </p:spPr>
          <p:txBody>
            <a:bodyPr/>
            <a:lstStyle/>
            <a:p>
              <a:endParaRPr lang="en-CA"/>
            </a:p>
          </p:txBody>
        </p:sp>
      </p:grpSp>
      <p:sp>
        <p:nvSpPr>
          <p:cNvPr id="12298" name="Text Box 3"/>
          <p:cNvSpPr txBox="1">
            <a:spLocks noChangeArrowheads="1"/>
          </p:cNvSpPr>
          <p:nvPr/>
        </p:nvSpPr>
        <p:spPr bwMode="auto">
          <a:xfrm>
            <a:off x="533400" y="1143000"/>
            <a:ext cx="3429000" cy="739775"/>
          </a:xfrm>
          <a:prstGeom prst="rect">
            <a:avLst/>
          </a:prstGeom>
          <a:solidFill>
            <a:srgbClr val="339966"/>
          </a:solidFill>
          <a:ln w="38100">
            <a:solidFill>
              <a:schemeClr val="tx1"/>
            </a:solidFill>
            <a:miter lim="800000"/>
            <a:headEnd/>
            <a:tailEnd/>
          </a:ln>
        </p:spPr>
        <p:txBody>
          <a:bodyPr>
            <a:spAutoFit/>
          </a:bodyPr>
          <a:lstStyle/>
          <a:p>
            <a:pPr marL="457200" indent="-457200">
              <a:spcBef>
                <a:spcPct val="50000"/>
              </a:spcBef>
            </a:pPr>
            <a:r>
              <a:rPr lang="en-US" sz="2000" b="1">
                <a:solidFill>
                  <a:schemeClr val="bg1"/>
                </a:solidFill>
                <a:latin typeface="Verdana" pitchFamily="34" charset="0"/>
              </a:rPr>
              <a:t>FRPA Obligations for Free-growing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100000">
                                          <p:val>
                                            <p:strVal val="#ppt_x"/>
                                          </p:val>
                                        </p:tav>
                                      </p:tavLst>
                                    </p:anim>
                                    <p:anim calcmode="lin" valueType="num">
                                      <p:cBhvr>
                                        <p:cTn id="8" dur="500" fill="hold"/>
                                        <p:tgtEl>
                                          <p:spTgt spid="3"/>
                                        </p:tgtEl>
                                        <p:attrNameLst>
                                          <p:attrName>ppt_y</p:attrName>
                                        </p:attrNameLst>
                                      </p:cBhvr>
                                      <p:tavLst>
                                        <p:tav tm="0">
                                          <p:val>
                                            <p:strVal val="#ppt_y-#ppt_h/2"/>
                                          </p:val>
                                        </p:tav>
                                        <p:tav tm="100000">
                                          <p:val>
                                            <p:strVal val="#ppt_y"/>
                                          </p:val>
                                        </p:tav>
                                      </p:tavLst>
                                    </p:anim>
                                    <p:anim calcmode="lin" valueType="num">
                                      <p:cBhvr>
                                        <p:cTn id="9" dur="500" fill="hold"/>
                                        <p:tgtEl>
                                          <p:spTgt spid="3"/>
                                        </p:tgtEl>
                                        <p:attrNameLst>
                                          <p:attrName>ppt_w</p:attrName>
                                        </p:attrNameLst>
                                      </p:cBhvr>
                                      <p:tavLst>
                                        <p:tav tm="0">
                                          <p:val>
                                            <p:strVal val="#ppt_w"/>
                                          </p:val>
                                        </p:tav>
                                        <p:tav tm="100000">
                                          <p:val>
                                            <p:strVal val="#ppt_w"/>
                                          </p:val>
                                        </p:tav>
                                      </p:tavLst>
                                    </p:anim>
                                    <p:anim calcmode="lin" valueType="num">
                                      <p:cBhvr>
                                        <p:cTn id="10"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1"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ppt_x</p:attrName>
                                        </p:attrNameLst>
                                      </p:cBhvr>
                                      <p:tavLst>
                                        <p:tav tm="0">
                                          <p:val>
                                            <p:strVal val="#ppt_x"/>
                                          </p:val>
                                        </p:tav>
                                        <p:tav tm="100000">
                                          <p:val>
                                            <p:strVal val="#ppt_x"/>
                                          </p:val>
                                        </p:tav>
                                      </p:tavLst>
                                    </p:anim>
                                    <p:anim calcmode="lin" valueType="num">
                                      <p:cBhvr>
                                        <p:cTn id="16" dur="500" fill="hold"/>
                                        <p:tgtEl>
                                          <p:spTgt spid="4"/>
                                        </p:tgtEl>
                                        <p:attrNameLst>
                                          <p:attrName>ppt_y</p:attrName>
                                        </p:attrNameLst>
                                      </p:cBhvr>
                                      <p:tavLst>
                                        <p:tav tm="0">
                                          <p:val>
                                            <p:strVal val="#ppt_y-#ppt_h/2"/>
                                          </p:val>
                                        </p:tav>
                                        <p:tav tm="100000">
                                          <p:val>
                                            <p:strVal val="#ppt_y"/>
                                          </p:val>
                                        </p:tav>
                                      </p:tavLst>
                                    </p:anim>
                                    <p:anim calcmode="lin" valueType="num">
                                      <p:cBhvr>
                                        <p:cTn id="17" dur="500" fill="hold"/>
                                        <p:tgtEl>
                                          <p:spTgt spid="4"/>
                                        </p:tgtEl>
                                        <p:attrNameLst>
                                          <p:attrName>ppt_w</p:attrName>
                                        </p:attrNameLst>
                                      </p:cBhvr>
                                      <p:tavLst>
                                        <p:tav tm="0">
                                          <p:val>
                                            <p:strVal val="#ppt_w"/>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7" presetClass="entr" presetSubtype="2"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ppt_x</p:attrName>
                                        </p:attrNameLst>
                                      </p:cBhvr>
                                      <p:tavLst>
                                        <p:tav tm="0">
                                          <p:val>
                                            <p:strVal val="#ppt_x+#ppt_w/2"/>
                                          </p:val>
                                        </p:tav>
                                        <p:tav tm="100000">
                                          <p:val>
                                            <p:strVal val="#ppt_x"/>
                                          </p:val>
                                        </p:tav>
                                      </p:tavLst>
                                    </p:anim>
                                    <p:anim calcmode="lin" valueType="num">
                                      <p:cBhvr>
                                        <p:cTn id="24" dur="500" fill="hold"/>
                                        <p:tgtEl>
                                          <p:spTgt spid="6"/>
                                        </p:tgtEl>
                                        <p:attrNameLst>
                                          <p:attrName>ppt_y</p:attrName>
                                        </p:attrNameLst>
                                      </p:cBhvr>
                                      <p:tavLst>
                                        <p:tav tm="0">
                                          <p:val>
                                            <p:strVal val="#ppt_y"/>
                                          </p:val>
                                        </p:tav>
                                        <p:tav tm="100000">
                                          <p:val>
                                            <p:strVal val="#ppt_y"/>
                                          </p:val>
                                        </p:tav>
                                      </p:tavLst>
                                    </p:anim>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2"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ppt_x</p:attrName>
                                        </p:attrNameLst>
                                      </p:cBhvr>
                                      <p:tavLst>
                                        <p:tav tm="0">
                                          <p:val>
                                            <p:strVal val="#ppt_x+#ppt_w/2"/>
                                          </p:val>
                                        </p:tav>
                                        <p:tav tm="100000">
                                          <p:val>
                                            <p:strVal val="#ppt_x"/>
                                          </p:val>
                                        </p:tav>
                                      </p:tavLst>
                                    </p:anim>
                                    <p:anim calcmode="lin" valueType="num">
                                      <p:cBhvr>
                                        <p:cTn id="32" dur="500" fill="hold"/>
                                        <p:tgtEl>
                                          <p:spTgt spid="2"/>
                                        </p:tgtEl>
                                        <p:attrNameLst>
                                          <p:attrName>ppt_y</p:attrName>
                                        </p:attrNameLst>
                                      </p:cBhvr>
                                      <p:tavLst>
                                        <p:tav tm="0">
                                          <p:val>
                                            <p:strVal val="#ppt_y"/>
                                          </p:val>
                                        </p:tav>
                                        <p:tav tm="100000">
                                          <p:val>
                                            <p:strVal val="#ppt_y"/>
                                          </p:val>
                                        </p:tav>
                                      </p:tavLst>
                                    </p:anim>
                                    <p:anim calcmode="lin" valueType="num">
                                      <p:cBhvr>
                                        <p:cTn id="33" dur="500" fill="hold"/>
                                        <p:tgtEl>
                                          <p:spTgt spid="2"/>
                                        </p:tgtEl>
                                        <p:attrNameLst>
                                          <p:attrName>ppt_w</p:attrName>
                                        </p:attrNameLst>
                                      </p:cBhvr>
                                      <p:tavLst>
                                        <p:tav tm="0">
                                          <p:val>
                                            <p:fltVal val="0"/>
                                          </p:val>
                                        </p:tav>
                                        <p:tav tm="100000">
                                          <p:val>
                                            <p:strVal val="#ppt_w"/>
                                          </p:val>
                                        </p:tav>
                                      </p:tavLst>
                                    </p:anim>
                                    <p:anim calcmode="lin" valueType="num">
                                      <p:cBhvr>
                                        <p:cTn id="34" dur="5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17" presetClass="entr" presetSubtype="1"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p:cTn id="39" dur="500" fill="hold"/>
                                        <p:tgtEl>
                                          <p:spTgt spid="5"/>
                                        </p:tgtEl>
                                        <p:attrNameLst>
                                          <p:attrName>ppt_x</p:attrName>
                                        </p:attrNameLst>
                                      </p:cBhvr>
                                      <p:tavLst>
                                        <p:tav tm="0">
                                          <p:val>
                                            <p:strVal val="#ppt_x"/>
                                          </p:val>
                                        </p:tav>
                                        <p:tav tm="100000">
                                          <p:val>
                                            <p:strVal val="#ppt_x"/>
                                          </p:val>
                                        </p:tav>
                                      </p:tavLst>
                                    </p:anim>
                                    <p:anim calcmode="lin" valueType="num">
                                      <p:cBhvr>
                                        <p:cTn id="40" dur="500" fill="hold"/>
                                        <p:tgtEl>
                                          <p:spTgt spid="5"/>
                                        </p:tgtEl>
                                        <p:attrNameLst>
                                          <p:attrName>ppt_y</p:attrName>
                                        </p:attrNameLst>
                                      </p:cBhvr>
                                      <p:tavLst>
                                        <p:tav tm="0">
                                          <p:val>
                                            <p:strVal val="#ppt_y-#ppt_h/2"/>
                                          </p:val>
                                        </p:tav>
                                        <p:tav tm="100000">
                                          <p:val>
                                            <p:strVal val="#ppt_y"/>
                                          </p:val>
                                        </p:tav>
                                      </p:tavLst>
                                    </p:anim>
                                    <p:anim calcmode="lin" valueType="num">
                                      <p:cBhvr>
                                        <p:cTn id="41" dur="500" fill="hold"/>
                                        <p:tgtEl>
                                          <p:spTgt spid="5"/>
                                        </p:tgtEl>
                                        <p:attrNameLst>
                                          <p:attrName>ppt_w</p:attrName>
                                        </p:attrNameLst>
                                      </p:cBhvr>
                                      <p:tavLst>
                                        <p:tav tm="0">
                                          <p:val>
                                            <p:strVal val="#ppt_w"/>
                                          </p:val>
                                        </p:tav>
                                        <p:tav tm="100000">
                                          <p:val>
                                            <p:strVal val="#ppt_w"/>
                                          </p:val>
                                        </p:tav>
                                      </p:tavLst>
                                    </p:anim>
                                    <p:anim calcmode="lin" valueType="num">
                                      <p:cBhvr>
                                        <p:cTn id="42" dur="5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94" name="Rectangle 10"/>
          <p:cNvSpPr>
            <a:spLocks noGrp="1" noChangeArrowheads="1"/>
          </p:cNvSpPr>
          <p:nvPr>
            <p:ph type="title"/>
          </p:nvPr>
        </p:nvSpPr>
        <p:spPr>
          <a:xfrm>
            <a:off x="457200" y="0"/>
            <a:ext cx="8534400" cy="1219200"/>
          </a:xfrm>
        </p:spPr>
        <p:txBody>
          <a:bodyPr/>
          <a:lstStyle/>
          <a:p>
            <a:pPr algn="l">
              <a:defRPr/>
            </a:pPr>
            <a:r>
              <a:rPr lang="en-US" altLang="en-US" sz="2400" i="1" dirty="0" smtClean="0">
                <a:solidFill>
                  <a:schemeClr val="bg2"/>
                </a:solidFill>
              </a:rPr>
              <a:t>Discretionary Approval</a:t>
            </a:r>
            <a:r>
              <a:rPr lang="en-US" altLang="en-US" sz="2800" dirty="0" smtClean="0">
                <a:solidFill>
                  <a:schemeClr val="tx1"/>
                </a:solidFill>
              </a:rPr>
              <a:t> </a:t>
            </a:r>
            <a:br>
              <a:rPr lang="en-US" altLang="en-US" sz="2800" dirty="0" smtClean="0">
                <a:solidFill>
                  <a:schemeClr val="tx1"/>
                </a:solidFill>
              </a:rPr>
            </a:br>
            <a:r>
              <a:rPr lang="en-US" altLang="en-US" sz="2800" dirty="0" smtClean="0">
                <a:solidFill>
                  <a:schemeClr val="tx1"/>
                </a:solidFill>
              </a:rPr>
              <a:t>PURPOSE:</a:t>
            </a:r>
          </a:p>
        </p:txBody>
      </p:sp>
      <p:sp>
        <p:nvSpPr>
          <p:cNvPr id="47107" name="Text Box 18"/>
          <p:cNvSpPr txBox="1">
            <a:spLocks noChangeArrowheads="1"/>
          </p:cNvSpPr>
          <p:nvPr/>
        </p:nvSpPr>
        <p:spPr bwMode="auto">
          <a:xfrm>
            <a:off x="457200" y="1371600"/>
            <a:ext cx="3352800" cy="1643063"/>
          </a:xfrm>
          <a:prstGeom prst="rect">
            <a:avLst/>
          </a:prstGeom>
          <a:solidFill>
            <a:srgbClr val="CCFFCC"/>
          </a:solidFill>
          <a:ln w="38100">
            <a:solidFill>
              <a:schemeClr val="tx1"/>
            </a:solidFill>
            <a:miter lim="800000"/>
            <a:headEnd/>
            <a:tailEnd/>
          </a:ln>
        </p:spPr>
        <p:txBody>
          <a:bodyPr>
            <a:spAutoFit/>
          </a:bodyPr>
          <a:lstStyle/>
          <a:p>
            <a:pPr marL="457200" indent="-457200">
              <a:spcBef>
                <a:spcPct val="50000"/>
              </a:spcBef>
            </a:pPr>
            <a:r>
              <a:rPr lang="en-US" sz="1800" b="1">
                <a:latin typeface="Verdana" pitchFamily="34" charset="0"/>
              </a:rPr>
              <a:t>Step 3b FPPR Tests:</a:t>
            </a:r>
          </a:p>
          <a:p>
            <a:pPr marL="457200" indent="-457200">
              <a:spcBef>
                <a:spcPct val="50000"/>
              </a:spcBef>
              <a:buFontTx/>
              <a:buChar char="•"/>
            </a:pPr>
            <a:r>
              <a:rPr lang="en-US" sz="1800" b="1">
                <a:solidFill>
                  <a:srgbClr val="006600"/>
                </a:solidFill>
                <a:latin typeface="Verdana" pitchFamily="34" charset="0"/>
              </a:rPr>
              <a:t>Sec 26 (5)</a:t>
            </a:r>
          </a:p>
          <a:p>
            <a:pPr marL="457200" indent="-457200">
              <a:spcBef>
                <a:spcPct val="50000"/>
              </a:spcBef>
              <a:buFontTx/>
              <a:buChar char="•"/>
            </a:pPr>
            <a:r>
              <a:rPr lang="en-US" sz="1800">
                <a:latin typeface="Verdana" pitchFamily="34" charset="0"/>
              </a:rPr>
              <a:t>Sec 26 (3)(a-b)</a:t>
            </a:r>
          </a:p>
          <a:p>
            <a:pPr marL="457200" indent="-457200">
              <a:spcBef>
                <a:spcPct val="50000"/>
              </a:spcBef>
            </a:pPr>
            <a:endParaRPr lang="en-US" sz="1800">
              <a:latin typeface="Verdana" pitchFamily="34" charset="0"/>
            </a:endParaRPr>
          </a:p>
        </p:txBody>
      </p:sp>
      <p:sp>
        <p:nvSpPr>
          <p:cNvPr id="47108" name="Text Box 19"/>
          <p:cNvSpPr txBox="1">
            <a:spLocks noChangeArrowheads="1"/>
          </p:cNvSpPr>
          <p:nvPr/>
        </p:nvSpPr>
        <p:spPr bwMode="auto">
          <a:xfrm>
            <a:off x="4267200" y="1447800"/>
            <a:ext cx="4419600" cy="2597150"/>
          </a:xfrm>
          <a:prstGeom prst="rect">
            <a:avLst/>
          </a:prstGeom>
          <a:noFill/>
          <a:ln w="38100">
            <a:noFill/>
            <a:miter lim="800000"/>
            <a:headEnd/>
            <a:tailEnd/>
          </a:ln>
        </p:spPr>
        <p:txBody>
          <a:bodyPr>
            <a:spAutoFit/>
          </a:bodyPr>
          <a:lstStyle/>
          <a:p>
            <a:pPr marL="457200" indent="-457200">
              <a:spcBef>
                <a:spcPct val="50000"/>
              </a:spcBef>
            </a:pPr>
            <a:r>
              <a:rPr lang="en-US" sz="2000" b="1" u="sng">
                <a:latin typeface="Verdana" pitchFamily="34" charset="0"/>
              </a:rPr>
              <a:t>PURPOSE:</a:t>
            </a:r>
          </a:p>
          <a:p>
            <a:pPr marL="457200" indent="-457200">
              <a:spcBef>
                <a:spcPct val="50000"/>
              </a:spcBef>
              <a:buFontTx/>
              <a:buChar char="•"/>
            </a:pPr>
            <a:r>
              <a:rPr lang="en-US" sz="1800" b="1">
                <a:latin typeface="Verdana" pitchFamily="34" charset="0"/>
              </a:rPr>
              <a:t>New situations, priorities etc</a:t>
            </a:r>
          </a:p>
          <a:p>
            <a:pPr marL="457200" indent="-457200">
              <a:spcBef>
                <a:spcPct val="50000"/>
              </a:spcBef>
              <a:buFontTx/>
              <a:buChar char="•"/>
            </a:pPr>
            <a:r>
              <a:rPr lang="en-US" sz="1800" b="1">
                <a:latin typeface="Verdana" pitchFamily="34" charset="0"/>
              </a:rPr>
              <a:t>Allows for innovation</a:t>
            </a:r>
          </a:p>
          <a:p>
            <a:pPr marL="457200" indent="-457200">
              <a:spcBef>
                <a:spcPct val="50000"/>
              </a:spcBef>
              <a:buFontTx/>
              <a:buChar char="•"/>
            </a:pPr>
            <a:r>
              <a:rPr lang="en-US" sz="1800" b="1">
                <a:latin typeface="Verdana" pitchFamily="34" charset="0"/>
              </a:rPr>
              <a:t>Situations where appropriate standards are not currently consistent with TSR.</a:t>
            </a:r>
          </a:p>
          <a:p>
            <a:pPr marL="457200" indent="-457200">
              <a:spcBef>
                <a:spcPct val="50000"/>
              </a:spcBef>
            </a:pPr>
            <a:endParaRPr lang="en-US" sz="1800" b="1">
              <a:latin typeface="Verdana" pitchFamily="34" charset="0"/>
            </a:endParaRPr>
          </a:p>
        </p:txBody>
      </p:sp>
      <p:sp>
        <p:nvSpPr>
          <p:cNvPr id="47109" name="Line 20"/>
          <p:cNvSpPr>
            <a:spLocks noChangeShapeType="1"/>
          </p:cNvSpPr>
          <p:nvPr/>
        </p:nvSpPr>
        <p:spPr bwMode="auto">
          <a:xfrm flipV="1">
            <a:off x="2514600" y="1828800"/>
            <a:ext cx="1828800" cy="152400"/>
          </a:xfrm>
          <a:prstGeom prst="line">
            <a:avLst/>
          </a:prstGeom>
          <a:noFill/>
          <a:ln w="53975">
            <a:solidFill>
              <a:srgbClr val="FF0000"/>
            </a:solidFill>
            <a:round/>
            <a:headEnd/>
            <a:tailEnd type="triangle" w="med" len="med"/>
          </a:ln>
        </p:spPr>
        <p:txBody>
          <a:bodyPr/>
          <a:lstStyle/>
          <a:p>
            <a:endParaRPr lang="en-CA"/>
          </a:p>
        </p:txBody>
      </p:sp>
      <p:pic>
        <p:nvPicPr>
          <p:cNvPr id="47110" name="Picture 22" descr="C:\DOCUME~1\Owner\LOCALS~1\Temp\npo0001f0.tmp"/>
          <p:cNvPicPr>
            <a:picLocks noChangeAspect="1" noChangeArrowheads="1"/>
          </p:cNvPicPr>
          <p:nvPr/>
        </p:nvPicPr>
        <p:blipFill>
          <a:blip r:embed="rId3" cstate="print"/>
          <a:srcRect/>
          <a:stretch>
            <a:fillRect/>
          </a:stretch>
        </p:blipFill>
        <p:spPr bwMode="auto">
          <a:xfrm>
            <a:off x="838200" y="3200400"/>
            <a:ext cx="3505200" cy="2497138"/>
          </a:xfrm>
          <a:prstGeom prst="rect">
            <a:avLst/>
          </a:prstGeom>
          <a:noFill/>
          <a:ln w="9525">
            <a:noFill/>
            <a:miter lim="800000"/>
            <a:headEnd/>
            <a:tailEnd/>
          </a:ln>
        </p:spPr>
      </p:pic>
      <p:pic>
        <p:nvPicPr>
          <p:cNvPr id="47111" name="Picture 23" descr="C:\DOCUME~1\Owner\LOCALS~1\Temp\npo0001f2.tmp"/>
          <p:cNvPicPr>
            <a:picLocks noChangeAspect="1" noChangeArrowheads="1"/>
          </p:cNvPicPr>
          <p:nvPr/>
        </p:nvPicPr>
        <p:blipFill>
          <a:blip r:embed="rId4" cstate="print"/>
          <a:srcRect/>
          <a:stretch>
            <a:fillRect/>
          </a:stretch>
        </p:blipFill>
        <p:spPr bwMode="auto">
          <a:xfrm>
            <a:off x="3352800" y="3962400"/>
            <a:ext cx="3505200" cy="2628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Verdan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Nutec 2:Apps:MS Office:Microsoft Office 98:Templates:Blank Presentation</Template>
  <TotalTime>13328</TotalTime>
  <Words>1024</Words>
  <Application>Microsoft Office PowerPoint</Application>
  <PresentationFormat>On-screen Show (4:3)</PresentationFormat>
  <Paragraphs>177</Paragraphs>
  <Slides>26</Slides>
  <Notes>23</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Blank Presentation</vt:lpstr>
      <vt:lpstr>Stocking Standards 2011</vt:lpstr>
      <vt:lpstr>Stocking Standards  OVERVIEW – legal direction</vt:lpstr>
      <vt:lpstr>Stocking Standards Definition of stocking standards in Section 1 FPPR </vt:lpstr>
      <vt:lpstr>High Level Overview:</vt:lpstr>
      <vt:lpstr>Stocking Standards: FACTORS  Even-aged Regen (1 age class)</vt:lpstr>
      <vt:lpstr>Stocking Standards:  FACTORS</vt:lpstr>
      <vt:lpstr>Stocking Standards:  FACTORS</vt:lpstr>
      <vt:lpstr>Stocking Standards:  FACTORS</vt:lpstr>
      <vt:lpstr>Stocking Standards:  FACTORS</vt:lpstr>
      <vt:lpstr>Stocking Standards:  FACTORS – Location of FH Strategies and more</vt:lpstr>
      <vt:lpstr>Stocking Standards:  FACTORS</vt:lpstr>
      <vt:lpstr>Stocking Standards:  FACTORS</vt:lpstr>
      <vt:lpstr>Stocking Standards:  FACTORS</vt:lpstr>
      <vt:lpstr>Stocking Standards:  FACTORS</vt:lpstr>
      <vt:lpstr>Stocking Standards:  FACTORS</vt:lpstr>
      <vt:lpstr>PowerPoint Presentation</vt:lpstr>
      <vt:lpstr>Stocking Standards Species Selection: </vt:lpstr>
      <vt:lpstr>Stocking Standards: FACTORS  </vt:lpstr>
      <vt:lpstr>Stocking Standards: FACTORS  </vt:lpstr>
      <vt:lpstr>Projected Merch Volume (80 yrs) vs Total at 15 years (SI = 20) </vt:lpstr>
      <vt:lpstr>Projected Merchantable Volume  vs WS at 15 years </vt:lpstr>
      <vt:lpstr>MITD and Projected Volume Losses </vt:lpstr>
      <vt:lpstr>At TSS and MITD = 2 m, volume losses similar regardless of spatial distribution</vt:lpstr>
      <vt:lpstr>At TSS and MITD = 1.5 m, volume losses differ significantly with clumped distribution</vt:lpstr>
      <vt:lpstr>Stocking Standards: SUMMARY</vt:lpstr>
      <vt:lpstr>Discretionary Approval  PURPOSE:</vt:lpstr>
    </vt:vector>
  </TitlesOfParts>
  <Company>Symmetree Consulting Group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Primer on Monitoring/Evaluation Approaches</dc:title>
  <dc:creator>Bryce Bancroft</dc:creator>
  <cp:lastModifiedBy>Vandesteeg, Lindsay FLNR:EX</cp:lastModifiedBy>
  <cp:revision>397</cp:revision>
  <cp:lastPrinted>2002-12-19T18:33:17Z</cp:lastPrinted>
  <dcterms:created xsi:type="dcterms:W3CDTF">2002-12-16T19:24:27Z</dcterms:created>
  <dcterms:modified xsi:type="dcterms:W3CDTF">2016-07-13T21:22:42Z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21266565</vt:lpwstr>
  </property>
  <property fmtid="{D5CDD505-2E9C-101B-9397-08002B2CF9AE}" pid="3" name="NXPowerLiteVersion">
    <vt:lpwstr>D3.7.2</vt:lpwstr>
  </property>
</Properties>
</file>